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2"/>
  </p:notesMasterIdLst>
  <p:sldIdLst>
    <p:sldId id="256" r:id="rId2"/>
    <p:sldId id="257" r:id="rId3"/>
    <p:sldId id="258" r:id="rId4"/>
    <p:sldId id="273" r:id="rId5"/>
    <p:sldId id="291" r:id="rId6"/>
    <p:sldId id="259" r:id="rId7"/>
    <p:sldId id="260" r:id="rId8"/>
    <p:sldId id="261" r:id="rId9"/>
    <p:sldId id="263" r:id="rId10"/>
    <p:sldId id="264" r:id="rId11"/>
    <p:sldId id="265" r:id="rId12"/>
    <p:sldId id="266" r:id="rId13"/>
    <p:sldId id="267" r:id="rId14"/>
    <p:sldId id="268" r:id="rId15"/>
    <p:sldId id="269" r:id="rId16"/>
    <p:sldId id="270" r:id="rId17"/>
    <p:sldId id="271" r:id="rId18"/>
    <p:sldId id="277" r:id="rId19"/>
    <p:sldId id="262" r:id="rId20"/>
    <p:sldId id="274" r:id="rId21"/>
    <p:sldId id="275" r:id="rId22"/>
    <p:sldId id="272" r:id="rId23"/>
    <p:sldId id="276" r:id="rId24"/>
    <p:sldId id="278" r:id="rId25"/>
    <p:sldId id="279" r:id="rId26"/>
    <p:sldId id="280" r:id="rId27"/>
    <p:sldId id="281" r:id="rId28"/>
    <p:sldId id="282" r:id="rId29"/>
    <p:sldId id="283" r:id="rId30"/>
    <p:sldId id="284" r:id="rId31"/>
    <p:sldId id="285" r:id="rId32"/>
    <p:sldId id="286" r:id="rId33"/>
    <p:sldId id="288" r:id="rId34"/>
    <p:sldId id="287" r:id="rId35"/>
    <p:sldId id="289" r:id="rId36"/>
    <p:sldId id="290" r:id="rId37"/>
    <p:sldId id="296" r:id="rId38"/>
    <p:sldId id="292" r:id="rId39"/>
    <p:sldId id="293" r:id="rId40"/>
    <p:sldId id="294" r:id="rId41"/>
    <p:sldId id="295" r:id="rId42"/>
    <p:sldId id="297" r:id="rId43"/>
    <p:sldId id="298" r:id="rId44"/>
    <p:sldId id="299" r:id="rId45"/>
    <p:sldId id="303" r:id="rId46"/>
    <p:sldId id="304" r:id="rId47"/>
    <p:sldId id="306" r:id="rId48"/>
    <p:sldId id="308" r:id="rId49"/>
    <p:sldId id="305" r:id="rId50"/>
    <p:sldId id="300" r:id="rId51"/>
    <p:sldId id="384" r:id="rId52"/>
    <p:sldId id="301" r:id="rId53"/>
    <p:sldId id="386" r:id="rId54"/>
    <p:sldId id="385" r:id="rId55"/>
    <p:sldId id="387" r:id="rId56"/>
    <p:sldId id="388" r:id="rId57"/>
    <p:sldId id="389" r:id="rId58"/>
    <p:sldId id="394" r:id="rId59"/>
    <p:sldId id="390" r:id="rId60"/>
    <p:sldId id="391" r:id="rId61"/>
    <p:sldId id="392" r:id="rId62"/>
    <p:sldId id="395" r:id="rId63"/>
    <p:sldId id="393" r:id="rId64"/>
    <p:sldId id="397" r:id="rId65"/>
    <p:sldId id="398" r:id="rId66"/>
    <p:sldId id="399" r:id="rId67"/>
    <p:sldId id="396" r:id="rId68"/>
    <p:sldId id="309" r:id="rId69"/>
    <p:sldId id="311" r:id="rId70"/>
    <p:sldId id="310" r:id="rId71"/>
    <p:sldId id="312" r:id="rId72"/>
    <p:sldId id="313" r:id="rId73"/>
    <p:sldId id="315" r:id="rId74"/>
    <p:sldId id="316" r:id="rId75"/>
    <p:sldId id="317" r:id="rId76"/>
    <p:sldId id="314" r:id="rId77"/>
    <p:sldId id="318" r:id="rId78"/>
    <p:sldId id="319" r:id="rId79"/>
    <p:sldId id="320" r:id="rId80"/>
    <p:sldId id="321" r:id="rId81"/>
    <p:sldId id="322" r:id="rId82"/>
    <p:sldId id="323" r:id="rId83"/>
    <p:sldId id="329" r:id="rId84"/>
    <p:sldId id="330" r:id="rId85"/>
    <p:sldId id="331" r:id="rId86"/>
    <p:sldId id="324" r:id="rId87"/>
    <p:sldId id="325" r:id="rId88"/>
    <p:sldId id="326" r:id="rId89"/>
    <p:sldId id="332" r:id="rId90"/>
    <p:sldId id="333" r:id="rId91"/>
    <p:sldId id="335" r:id="rId92"/>
    <p:sldId id="336" r:id="rId93"/>
    <p:sldId id="337" r:id="rId94"/>
    <p:sldId id="338" r:id="rId95"/>
    <p:sldId id="339" r:id="rId96"/>
    <p:sldId id="340" r:id="rId97"/>
    <p:sldId id="334" r:id="rId98"/>
    <p:sldId id="327" r:id="rId99"/>
    <p:sldId id="328" r:id="rId100"/>
    <p:sldId id="341" r:id="rId101"/>
    <p:sldId id="342" r:id="rId102"/>
    <p:sldId id="343" r:id="rId103"/>
    <p:sldId id="344" r:id="rId104"/>
    <p:sldId id="345" r:id="rId105"/>
    <p:sldId id="346" r:id="rId106"/>
    <p:sldId id="347" r:id="rId107"/>
    <p:sldId id="348" r:id="rId108"/>
    <p:sldId id="353" r:id="rId109"/>
    <p:sldId id="349" r:id="rId110"/>
    <p:sldId id="350" r:id="rId111"/>
    <p:sldId id="351" r:id="rId112"/>
    <p:sldId id="352" r:id="rId113"/>
    <p:sldId id="354" r:id="rId114"/>
    <p:sldId id="355" r:id="rId115"/>
    <p:sldId id="356" r:id="rId116"/>
    <p:sldId id="357" r:id="rId117"/>
    <p:sldId id="358" r:id="rId118"/>
    <p:sldId id="359" r:id="rId119"/>
    <p:sldId id="360" r:id="rId120"/>
    <p:sldId id="363" r:id="rId121"/>
    <p:sldId id="373" r:id="rId122"/>
    <p:sldId id="364" r:id="rId123"/>
    <p:sldId id="366" r:id="rId124"/>
    <p:sldId id="367" r:id="rId125"/>
    <p:sldId id="368" r:id="rId126"/>
    <p:sldId id="369" r:id="rId127"/>
    <p:sldId id="365" r:id="rId128"/>
    <p:sldId id="374" r:id="rId129"/>
    <p:sldId id="371" r:id="rId130"/>
    <p:sldId id="370" r:id="rId131"/>
    <p:sldId id="372" r:id="rId132"/>
    <p:sldId id="380" r:id="rId133"/>
    <p:sldId id="381" r:id="rId134"/>
    <p:sldId id="382" r:id="rId135"/>
    <p:sldId id="383" r:id="rId136"/>
    <p:sldId id="375" r:id="rId137"/>
    <p:sldId id="378" r:id="rId138"/>
    <p:sldId id="376" r:id="rId139"/>
    <p:sldId id="377" r:id="rId140"/>
    <p:sldId id="379" r:id="rId1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3"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20" d="100"/>
          <a:sy n="120" d="100"/>
        </p:scale>
        <p:origin x="120"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B51BA-0D53-49E7-BD95-764F38EB70AA}" type="datetimeFigureOut">
              <a:rPr lang="zh-CN" altLang="en-US" smtClean="0"/>
              <a:t>2020/1/8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8BA0F-7318-4F8A-BCDF-2AD359A41608}" type="slidenum">
              <a:rPr lang="zh-CN" altLang="en-US" smtClean="0"/>
              <a:t>‹#›</a:t>
            </a:fld>
            <a:endParaRPr lang="zh-CN" altLang="en-US"/>
          </a:p>
        </p:txBody>
      </p:sp>
    </p:spTree>
    <p:extLst>
      <p:ext uri="{BB962C8B-B14F-4D97-AF65-F5344CB8AC3E}">
        <p14:creationId xmlns:p14="http://schemas.microsoft.com/office/powerpoint/2010/main" val="701607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rxiv.org/pdf/1804.07781.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aclweb.org/anthology/P17-1075.pdf"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rxiv.org/pdf/1911.12246.pdf"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rxiv.org/pdf/1912.00147.pd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20191119-1   </a:t>
            </a:r>
            <a:r>
              <a:rPr lang="zh-CN" altLang="en-US" dirty="0"/>
              <a:t>开源     </a:t>
            </a:r>
            <a:br>
              <a:rPr lang="en-US" altLang="zh-CN" dirty="0"/>
            </a:br>
            <a:r>
              <a:rPr lang="zh-CN" altLang="en-US" dirty="0"/>
              <a:t>数据集</a:t>
            </a:r>
            <a:r>
              <a:rPr lang="en-US" altLang="zh-CN" dirty="0"/>
              <a:t>: ARC-</a:t>
            </a:r>
            <a:r>
              <a:rPr lang="en-US" altLang="zh-CN" dirty="0" err="1"/>
              <a:t>MultiRC</a:t>
            </a:r>
            <a:endParaRPr lang="zh-CN" altLang="en-US" dirty="0"/>
          </a:p>
        </p:txBody>
      </p:sp>
      <p:sp>
        <p:nvSpPr>
          <p:cNvPr id="4" name="灯片编号占位符 3"/>
          <p:cNvSpPr>
            <a:spLocks noGrp="1"/>
          </p:cNvSpPr>
          <p:nvPr>
            <p:ph type="sldNum" sz="quarter" idx="5"/>
          </p:nvPr>
        </p:nvSpPr>
        <p:spPr/>
        <p:txBody>
          <a:bodyPr/>
          <a:lstStyle/>
          <a:p>
            <a:fld id="{3C28BA0F-7318-4F8A-BCDF-2AD359A41608}" type="slidenum">
              <a:rPr lang="zh-CN" altLang="en-US" smtClean="0"/>
              <a:t>1</a:t>
            </a:fld>
            <a:endParaRPr lang="zh-CN" altLang="en-US"/>
          </a:p>
        </p:txBody>
      </p:sp>
    </p:spTree>
    <p:extLst>
      <p:ext uri="{BB962C8B-B14F-4D97-AF65-F5344CB8AC3E}">
        <p14:creationId xmlns:p14="http://schemas.microsoft.com/office/powerpoint/2010/main" val="4052985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Abstract Reasoning with Distracting Features   |  </a:t>
            </a:r>
            <a:r>
              <a:rPr lang="zh-CN" altLang="en-US" dirty="0"/>
              <a:t>没有认真看</a:t>
            </a:r>
          </a:p>
        </p:txBody>
      </p:sp>
      <p:sp>
        <p:nvSpPr>
          <p:cNvPr id="4" name="灯片编号占位符 3"/>
          <p:cNvSpPr>
            <a:spLocks noGrp="1"/>
          </p:cNvSpPr>
          <p:nvPr>
            <p:ph type="sldNum" sz="quarter" idx="5"/>
          </p:nvPr>
        </p:nvSpPr>
        <p:spPr/>
        <p:txBody>
          <a:bodyPr/>
          <a:lstStyle/>
          <a:p>
            <a:fld id="{3C28BA0F-7318-4F8A-BCDF-2AD359A41608}" type="slidenum">
              <a:rPr lang="zh-CN" altLang="en-US" smtClean="0"/>
              <a:t>25</a:t>
            </a:fld>
            <a:endParaRPr lang="zh-CN" altLang="en-US"/>
          </a:p>
        </p:txBody>
      </p:sp>
    </p:spTree>
    <p:extLst>
      <p:ext uri="{BB962C8B-B14F-4D97-AF65-F5344CB8AC3E}">
        <p14:creationId xmlns:p14="http://schemas.microsoft.com/office/powerpoint/2010/main" val="2772568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Knowledge Infused Learning (K-IL): Towards Deep Incorporation of Knowledge in Deep Learning    |   </a:t>
            </a:r>
            <a:r>
              <a:rPr lang="zh-CN" altLang="en-US" dirty="0"/>
              <a:t>能不能使用 元学习 或者其他求导的方式来 衡量需要引入多少外部知识 到 实际模型的使用中。   </a:t>
            </a:r>
          </a:p>
        </p:txBody>
      </p:sp>
      <p:sp>
        <p:nvSpPr>
          <p:cNvPr id="4" name="灯片编号占位符 3"/>
          <p:cNvSpPr>
            <a:spLocks noGrp="1"/>
          </p:cNvSpPr>
          <p:nvPr>
            <p:ph type="sldNum" sz="quarter" idx="5"/>
          </p:nvPr>
        </p:nvSpPr>
        <p:spPr/>
        <p:txBody>
          <a:bodyPr/>
          <a:lstStyle/>
          <a:p>
            <a:fld id="{3C28BA0F-7318-4F8A-BCDF-2AD359A41608}" type="slidenum">
              <a:rPr lang="zh-CN" altLang="en-US" smtClean="0"/>
              <a:t>26</a:t>
            </a:fld>
            <a:endParaRPr lang="zh-CN" altLang="en-US"/>
          </a:p>
        </p:txBody>
      </p:sp>
    </p:spTree>
    <p:extLst>
      <p:ext uri="{BB962C8B-B14F-4D97-AF65-F5344CB8AC3E}">
        <p14:creationId xmlns:p14="http://schemas.microsoft.com/office/powerpoint/2010/main" val="2645073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Not All Attention Is Needed: Gated Attention Network for Sequence Data  </a:t>
            </a:r>
            <a:endParaRPr lang="zh-CN" altLang="en-US" dirty="0"/>
          </a:p>
        </p:txBody>
      </p:sp>
      <p:sp>
        <p:nvSpPr>
          <p:cNvPr id="4" name="灯片编号占位符 3"/>
          <p:cNvSpPr>
            <a:spLocks noGrp="1"/>
          </p:cNvSpPr>
          <p:nvPr>
            <p:ph type="sldNum" sz="quarter" idx="5"/>
          </p:nvPr>
        </p:nvSpPr>
        <p:spPr/>
        <p:txBody>
          <a:bodyPr/>
          <a:lstStyle/>
          <a:p>
            <a:fld id="{3C28BA0F-7318-4F8A-BCDF-2AD359A41608}" type="slidenum">
              <a:rPr lang="zh-CN" altLang="en-US" smtClean="0"/>
              <a:t>27</a:t>
            </a:fld>
            <a:endParaRPr lang="zh-CN" altLang="en-US"/>
          </a:p>
        </p:txBody>
      </p:sp>
    </p:spTree>
    <p:extLst>
      <p:ext uri="{BB962C8B-B14F-4D97-AF65-F5344CB8AC3E}">
        <p14:creationId xmlns:p14="http://schemas.microsoft.com/office/powerpoint/2010/main" val="3389394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https://arxiv.org/pdf/1804.07781.pdf</a:t>
            </a:r>
            <a:r>
              <a:rPr lang="en-US" altLang="zh-CN" dirty="0"/>
              <a:t> |   Pathologies of Neural Models Make Interpretations Difficult  | 20180828   </a:t>
            </a:r>
            <a:endParaRPr lang="zh-CN" altLang="en-US" dirty="0"/>
          </a:p>
        </p:txBody>
      </p:sp>
      <p:sp>
        <p:nvSpPr>
          <p:cNvPr id="4" name="灯片编号占位符 3"/>
          <p:cNvSpPr>
            <a:spLocks noGrp="1"/>
          </p:cNvSpPr>
          <p:nvPr>
            <p:ph type="sldNum" sz="quarter" idx="5"/>
          </p:nvPr>
        </p:nvSpPr>
        <p:spPr/>
        <p:txBody>
          <a:bodyPr/>
          <a:lstStyle/>
          <a:p>
            <a:fld id="{3C28BA0F-7318-4F8A-BCDF-2AD359A41608}" type="slidenum">
              <a:rPr lang="zh-CN" altLang="en-US" smtClean="0"/>
              <a:t>29</a:t>
            </a:fld>
            <a:endParaRPr lang="zh-CN" altLang="en-US"/>
          </a:p>
        </p:txBody>
      </p:sp>
    </p:spTree>
    <p:extLst>
      <p:ext uri="{BB962C8B-B14F-4D97-AF65-F5344CB8AC3E}">
        <p14:creationId xmlns:p14="http://schemas.microsoft.com/office/powerpoint/2010/main" val="1017280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知识融合到模型中去</a:t>
            </a:r>
            <a:r>
              <a:rPr lang="en-US" altLang="zh-CN" dirty="0"/>
              <a:t>: </a:t>
            </a:r>
            <a:r>
              <a:rPr lang="zh-CN" altLang="en-US" dirty="0"/>
              <a:t>逻辑表达式</a:t>
            </a:r>
            <a:r>
              <a:rPr lang="en-US" altLang="zh-CN" dirty="0">
                <a:sym typeface="Wingdings" panose="05000000000000000000" pitchFamily="2" charset="2"/>
              </a:rPr>
              <a:t> NN.  </a:t>
            </a:r>
            <a:r>
              <a:rPr lang="zh-CN" altLang="en-US" dirty="0">
                <a:sym typeface="Wingdings" panose="05000000000000000000" pitchFamily="2" charset="2"/>
              </a:rPr>
              <a:t>归纳推理</a:t>
            </a:r>
            <a:r>
              <a:rPr lang="en-US" altLang="zh-CN" dirty="0">
                <a:sym typeface="Wingdings" panose="05000000000000000000" pitchFamily="2" charset="2"/>
              </a:rPr>
              <a:t>-</a:t>
            </a:r>
            <a:r>
              <a:rPr lang="zh-CN" altLang="en-US" dirty="0">
                <a:sym typeface="Wingdings" panose="05000000000000000000" pitchFamily="2" charset="2"/>
              </a:rPr>
              <a:t>演绎推理   </a:t>
            </a:r>
            <a:r>
              <a:rPr lang="en-US" altLang="zh-CN" dirty="0">
                <a:sym typeface="Wingdings" panose="05000000000000000000" pitchFamily="2" charset="2"/>
              </a:rPr>
              <a:t>MRC</a:t>
            </a:r>
            <a:r>
              <a:rPr lang="zh-CN" altLang="en-US" dirty="0">
                <a:sym typeface="Wingdings" panose="05000000000000000000" pitchFamily="2" charset="2"/>
              </a:rPr>
              <a:t>中很多东西需要知识，并不局限于  知识库的知识，比如常见的规则等等</a:t>
            </a:r>
            <a:endParaRPr lang="zh-CN" altLang="en-US" dirty="0"/>
          </a:p>
        </p:txBody>
      </p:sp>
      <p:sp>
        <p:nvSpPr>
          <p:cNvPr id="4" name="灯片编号占位符 3"/>
          <p:cNvSpPr>
            <a:spLocks noGrp="1"/>
          </p:cNvSpPr>
          <p:nvPr>
            <p:ph type="sldNum" sz="quarter" idx="5"/>
          </p:nvPr>
        </p:nvSpPr>
        <p:spPr/>
        <p:txBody>
          <a:bodyPr/>
          <a:lstStyle/>
          <a:p>
            <a:fld id="{3C28BA0F-7318-4F8A-BCDF-2AD359A41608}" type="slidenum">
              <a:rPr lang="zh-CN" altLang="en-US" smtClean="0"/>
              <a:t>30</a:t>
            </a:fld>
            <a:endParaRPr lang="zh-CN" altLang="en-US"/>
          </a:p>
        </p:txBody>
      </p:sp>
    </p:spTree>
    <p:extLst>
      <p:ext uri="{BB962C8B-B14F-4D97-AF65-F5344CB8AC3E}">
        <p14:creationId xmlns:p14="http://schemas.microsoft.com/office/powerpoint/2010/main" val="121504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Evaluation Metrics for Machine Reading Comprehension: Prerequisite Skills and Readability  |  </a:t>
            </a:r>
            <a:r>
              <a:rPr lang="en-US" altLang="zh-CN" dirty="0">
                <a:hlinkClick r:id="rId3"/>
              </a:rPr>
              <a:t>https://www.aclweb.org/anthology/P17-1075.pdf</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3C28BA0F-7318-4F8A-BCDF-2AD359A41608}" type="slidenum">
              <a:rPr lang="zh-CN" altLang="en-US" smtClean="0"/>
              <a:t>34</a:t>
            </a:fld>
            <a:endParaRPr lang="zh-CN" altLang="en-US"/>
          </a:p>
        </p:txBody>
      </p:sp>
    </p:spTree>
    <p:extLst>
      <p:ext uri="{BB962C8B-B14F-4D97-AF65-F5344CB8AC3E}">
        <p14:creationId xmlns:p14="http://schemas.microsoft.com/office/powerpoint/2010/main" val="413612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5"/>
          </p:nvPr>
        </p:nvSpPr>
        <p:spPr/>
        <p:txBody>
          <a:bodyPr/>
          <a:lstStyle/>
          <a:p>
            <a:fld id="{3C28BA0F-7318-4F8A-BCDF-2AD359A41608}" type="slidenum">
              <a:rPr lang="zh-CN" altLang="en-US" smtClean="0"/>
              <a:t>35</a:t>
            </a:fld>
            <a:endParaRPr lang="zh-CN" altLang="en-US"/>
          </a:p>
        </p:txBody>
      </p:sp>
    </p:spTree>
    <p:extLst>
      <p:ext uri="{BB962C8B-B14F-4D97-AF65-F5344CB8AC3E}">
        <p14:creationId xmlns:p14="http://schemas.microsoft.com/office/powerpoint/2010/main" val="3114159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没有开源</a:t>
            </a:r>
          </a:p>
        </p:txBody>
      </p:sp>
      <p:sp>
        <p:nvSpPr>
          <p:cNvPr id="4" name="灯片编号占位符 3"/>
          <p:cNvSpPr>
            <a:spLocks noGrp="1"/>
          </p:cNvSpPr>
          <p:nvPr>
            <p:ph type="sldNum" sz="quarter" idx="5"/>
          </p:nvPr>
        </p:nvSpPr>
        <p:spPr/>
        <p:txBody>
          <a:bodyPr/>
          <a:lstStyle/>
          <a:p>
            <a:fld id="{3C28BA0F-7318-4F8A-BCDF-2AD359A41608}" type="slidenum">
              <a:rPr lang="zh-CN" altLang="en-US" smtClean="0"/>
              <a:t>39</a:t>
            </a:fld>
            <a:endParaRPr lang="zh-CN" altLang="en-US"/>
          </a:p>
        </p:txBody>
      </p:sp>
    </p:spTree>
    <p:extLst>
      <p:ext uri="{BB962C8B-B14F-4D97-AF65-F5344CB8AC3E}">
        <p14:creationId xmlns:p14="http://schemas.microsoft.com/office/powerpoint/2010/main" val="3166140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20191217  </a:t>
            </a:r>
            <a:endParaRPr lang="zh-CN" altLang="en-US" dirty="0"/>
          </a:p>
        </p:txBody>
      </p:sp>
      <p:sp>
        <p:nvSpPr>
          <p:cNvPr id="4" name="灯片编号占位符 3"/>
          <p:cNvSpPr>
            <a:spLocks noGrp="1"/>
          </p:cNvSpPr>
          <p:nvPr>
            <p:ph type="sldNum" sz="quarter" idx="5"/>
          </p:nvPr>
        </p:nvSpPr>
        <p:spPr/>
        <p:txBody>
          <a:bodyPr/>
          <a:lstStyle/>
          <a:p>
            <a:fld id="{3C28BA0F-7318-4F8A-BCDF-2AD359A41608}" type="slidenum">
              <a:rPr lang="zh-CN" altLang="en-US" smtClean="0"/>
              <a:t>41</a:t>
            </a:fld>
            <a:endParaRPr lang="zh-CN" altLang="en-US"/>
          </a:p>
        </p:txBody>
      </p:sp>
    </p:spTree>
    <p:extLst>
      <p:ext uri="{BB962C8B-B14F-4D97-AF65-F5344CB8AC3E}">
        <p14:creationId xmlns:p14="http://schemas.microsoft.com/office/powerpoint/2010/main" val="3585105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会话数据集 </a:t>
            </a:r>
            <a:r>
              <a:rPr lang="en-US" altLang="zh-CN" dirty="0"/>
              <a:t>acl2019 </a:t>
            </a:r>
            <a:endParaRPr lang="zh-CN" altLang="en-US" dirty="0"/>
          </a:p>
        </p:txBody>
      </p:sp>
      <p:sp>
        <p:nvSpPr>
          <p:cNvPr id="4" name="灯片编号占位符 3"/>
          <p:cNvSpPr>
            <a:spLocks noGrp="1"/>
          </p:cNvSpPr>
          <p:nvPr>
            <p:ph type="sldNum" sz="quarter" idx="5"/>
          </p:nvPr>
        </p:nvSpPr>
        <p:spPr/>
        <p:txBody>
          <a:bodyPr/>
          <a:lstStyle/>
          <a:p>
            <a:fld id="{3C28BA0F-7318-4F8A-BCDF-2AD359A41608}" type="slidenum">
              <a:rPr lang="zh-CN" altLang="en-US" smtClean="0"/>
              <a:t>45</a:t>
            </a:fld>
            <a:endParaRPr lang="zh-CN" altLang="en-US"/>
          </a:p>
        </p:txBody>
      </p:sp>
    </p:spTree>
    <p:extLst>
      <p:ext uri="{BB962C8B-B14F-4D97-AF65-F5344CB8AC3E}">
        <p14:creationId xmlns:p14="http://schemas.microsoft.com/office/powerpoint/2010/main" val="1009777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20191120---</a:t>
            </a:r>
            <a:r>
              <a:rPr lang="en-US" altLang="zh-CN" dirty="0" err="1"/>
              <a:t>multihopQA</a:t>
            </a:r>
            <a:r>
              <a:rPr lang="zh-CN" altLang="en-US" dirty="0"/>
              <a:t>里面以前的异构图都是只允许  文章</a:t>
            </a:r>
            <a:r>
              <a:rPr lang="en-US" altLang="zh-CN" dirty="0"/>
              <a:t>1-</a:t>
            </a:r>
            <a:r>
              <a:rPr lang="zh-CN" altLang="en-US" dirty="0"/>
              <a:t>文章</a:t>
            </a:r>
            <a:r>
              <a:rPr lang="en-US" altLang="zh-CN" dirty="0"/>
              <a:t>2</a:t>
            </a:r>
            <a:r>
              <a:rPr lang="zh-CN" altLang="en-US" dirty="0"/>
              <a:t>之间交互，  文章</a:t>
            </a:r>
            <a:r>
              <a:rPr lang="en-US" altLang="zh-CN" dirty="0"/>
              <a:t>1-1</a:t>
            </a:r>
            <a:r>
              <a:rPr lang="zh-CN" altLang="en-US" dirty="0"/>
              <a:t>单词之间交互，这些都是预先定义好的，可能文章</a:t>
            </a:r>
            <a:r>
              <a:rPr lang="en-US" altLang="zh-CN" dirty="0"/>
              <a:t>1</a:t>
            </a:r>
            <a:r>
              <a:rPr lang="zh-CN" altLang="en-US" dirty="0"/>
              <a:t>和单词</a:t>
            </a:r>
            <a:r>
              <a:rPr lang="en-US" altLang="zh-CN" dirty="0"/>
              <a:t>2</a:t>
            </a:r>
            <a:r>
              <a:rPr lang="zh-CN" altLang="en-US" dirty="0"/>
              <a:t>之间也可以进行学习，之前的规定了数据的流动，现在使用这种操作是不是就可以一定程度解决？ </a:t>
            </a:r>
            <a:br>
              <a:rPr lang="en-US" altLang="zh-CN" dirty="0"/>
            </a:br>
            <a:r>
              <a:rPr lang="zh-CN" altLang="en-US" dirty="0"/>
              <a:t>更有解释性，抗干扰，自己去学     文章图上怎么流动，相应的  句子图上怎样流动，以及他们之间怎么进行组合。  </a:t>
            </a:r>
            <a:br>
              <a:rPr lang="en-US" altLang="zh-CN" dirty="0"/>
            </a:br>
            <a:r>
              <a:rPr lang="zh-CN" altLang="en-US" dirty="0"/>
              <a:t>可以结合上一篇先去学习  选择</a:t>
            </a:r>
            <a:r>
              <a:rPr lang="en-US" altLang="zh-CN" dirty="0"/>
              <a:t>top n</a:t>
            </a:r>
            <a:r>
              <a:rPr lang="zh-CN" altLang="en-US" dirty="0"/>
              <a:t>的文章，然后进一步构图，然后自己去学习。   </a:t>
            </a:r>
          </a:p>
        </p:txBody>
      </p:sp>
      <p:sp>
        <p:nvSpPr>
          <p:cNvPr id="4" name="灯片编号占位符 3"/>
          <p:cNvSpPr>
            <a:spLocks noGrp="1"/>
          </p:cNvSpPr>
          <p:nvPr>
            <p:ph type="sldNum" sz="quarter" idx="5"/>
          </p:nvPr>
        </p:nvSpPr>
        <p:spPr/>
        <p:txBody>
          <a:bodyPr/>
          <a:lstStyle/>
          <a:p>
            <a:fld id="{3C28BA0F-7318-4F8A-BCDF-2AD359A41608}" type="slidenum">
              <a:rPr lang="zh-CN" altLang="en-US" smtClean="0"/>
              <a:t>2</a:t>
            </a:fld>
            <a:endParaRPr lang="zh-CN" altLang="en-US"/>
          </a:p>
        </p:txBody>
      </p:sp>
    </p:spTree>
    <p:extLst>
      <p:ext uri="{BB962C8B-B14F-4D97-AF65-F5344CB8AC3E}">
        <p14:creationId xmlns:p14="http://schemas.microsoft.com/office/powerpoint/2010/main" val="876044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ACL2019 </a:t>
            </a:r>
            <a:r>
              <a:rPr lang="zh-CN" altLang="en-US" dirty="0"/>
              <a:t>短文   贡献点和之前  一样</a:t>
            </a:r>
            <a:r>
              <a:rPr lang="en-US" altLang="zh-CN" dirty="0"/>
              <a:t>: </a:t>
            </a:r>
            <a:r>
              <a:rPr lang="zh-CN" altLang="en-US" dirty="0"/>
              <a:t>仍然是</a:t>
            </a:r>
            <a:r>
              <a:rPr lang="en-US" altLang="zh-CN" dirty="0"/>
              <a:t>hi  </a:t>
            </a:r>
            <a:r>
              <a:rPr lang="zh-CN" altLang="en-US" dirty="0"/>
              <a:t>考虑如何将 历史的对话融入到现在的模型中去  </a:t>
            </a:r>
          </a:p>
        </p:txBody>
      </p:sp>
      <p:sp>
        <p:nvSpPr>
          <p:cNvPr id="4" name="灯片编号占位符 3"/>
          <p:cNvSpPr>
            <a:spLocks noGrp="1"/>
          </p:cNvSpPr>
          <p:nvPr>
            <p:ph type="sldNum" sz="quarter" idx="5"/>
          </p:nvPr>
        </p:nvSpPr>
        <p:spPr/>
        <p:txBody>
          <a:bodyPr/>
          <a:lstStyle/>
          <a:p>
            <a:fld id="{3C28BA0F-7318-4F8A-BCDF-2AD359A41608}" type="slidenum">
              <a:rPr lang="zh-CN" altLang="en-US" smtClean="0"/>
              <a:t>46</a:t>
            </a:fld>
            <a:endParaRPr lang="zh-CN" altLang="en-US"/>
          </a:p>
        </p:txBody>
      </p:sp>
    </p:spTree>
    <p:extLst>
      <p:ext uri="{BB962C8B-B14F-4D97-AF65-F5344CB8AC3E}">
        <p14:creationId xmlns:p14="http://schemas.microsoft.com/office/powerpoint/2010/main" val="3267421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en-US" altLang="zh-CN" dirty="0" err="1"/>
              <a:t>Bengio</a:t>
            </a:r>
            <a:r>
              <a:rPr lang="en-US" altLang="zh-CN" dirty="0"/>
              <a:t> </a:t>
            </a:r>
            <a:r>
              <a:rPr lang="zh-CN" altLang="en-US" dirty="0"/>
              <a:t>的几篇工作  </a:t>
            </a:r>
            <a:br>
              <a:rPr lang="en-US" altLang="zh-CN" dirty="0"/>
            </a:br>
            <a:r>
              <a:rPr lang="en-US" altLang="zh-CN" dirty="0"/>
              <a:t>2. </a:t>
            </a:r>
            <a:r>
              <a:rPr lang="zh-CN" altLang="en-US" dirty="0"/>
              <a:t>贝叶斯网络之父的研究</a:t>
            </a:r>
            <a:br>
              <a:rPr lang="en-US" altLang="zh-CN" dirty="0"/>
            </a:br>
            <a:r>
              <a:rPr lang="en-US" altLang="zh-CN" dirty="0"/>
              <a:t>3. </a:t>
            </a:r>
            <a:r>
              <a:rPr lang="zh-CN" altLang="en-US" dirty="0"/>
              <a:t>微软在机器推理上面发的几篇文章  </a:t>
            </a:r>
          </a:p>
        </p:txBody>
      </p:sp>
      <p:sp>
        <p:nvSpPr>
          <p:cNvPr id="4" name="灯片编号占位符 3"/>
          <p:cNvSpPr>
            <a:spLocks noGrp="1"/>
          </p:cNvSpPr>
          <p:nvPr>
            <p:ph type="sldNum" sz="quarter" idx="5"/>
          </p:nvPr>
        </p:nvSpPr>
        <p:spPr/>
        <p:txBody>
          <a:bodyPr/>
          <a:lstStyle/>
          <a:p>
            <a:fld id="{3C28BA0F-7318-4F8A-BCDF-2AD359A41608}" type="slidenum">
              <a:rPr lang="zh-CN" altLang="en-US" smtClean="0"/>
              <a:t>47</a:t>
            </a:fld>
            <a:endParaRPr lang="zh-CN" altLang="en-US"/>
          </a:p>
        </p:txBody>
      </p:sp>
    </p:spTree>
    <p:extLst>
      <p:ext uri="{BB962C8B-B14F-4D97-AF65-F5344CB8AC3E}">
        <p14:creationId xmlns:p14="http://schemas.microsoft.com/office/powerpoint/2010/main" val="3013535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机器学习的分析</a:t>
            </a:r>
            <a:br>
              <a:rPr lang="en-US" altLang="zh-CN" dirty="0"/>
            </a:br>
            <a:r>
              <a:rPr lang="en-US" altLang="zh-CN" dirty="0"/>
              <a:t>2. </a:t>
            </a:r>
            <a:r>
              <a:rPr lang="zh-CN" altLang="en-US" dirty="0"/>
              <a:t>因果推断的由来</a:t>
            </a:r>
            <a:br>
              <a:rPr lang="en-US" altLang="zh-CN" dirty="0"/>
            </a:br>
            <a:r>
              <a:rPr lang="en-US" altLang="zh-CN" dirty="0"/>
              <a:t>3. </a:t>
            </a:r>
            <a:r>
              <a:rPr lang="zh-CN" altLang="en-US" dirty="0"/>
              <a:t>因果推断与时间抽取、关系抽取的因果关系相关任务的不同 </a:t>
            </a:r>
            <a:br>
              <a:rPr lang="en-US" altLang="zh-CN" dirty="0"/>
            </a:br>
            <a:r>
              <a:rPr lang="en-US" altLang="zh-CN" dirty="0"/>
              <a:t>4. </a:t>
            </a:r>
            <a:r>
              <a:rPr lang="zh-CN" altLang="en-US" dirty="0"/>
              <a:t>从 相关性、概率 关联到 微软定义的机器推理  </a:t>
            </a:r>
          </a:p>
        </p:txBody>
      </p:sp>
      <p:sp>
        <p:nvSpPr>
          <p:cNvPr id="4" name="灯片编号占位符 3"/>
          <p:cNvSpPr>
            <a:spLocks noGrp="1"/>
          </p:cNvSpPr>
          <p:nvPr>
            <p:ph type="sldNum" sz="quarter" idx="5"/>
          </p:nvPr>
        </p:nvSpPr>
        <p:spPr/>
        <p:txBody>
          <a:bodyPr/>
          <a:lstStyle/>
          <a:p>
            <a:fld id="{3C28BA0F-7318-4F8A-BCDF-2AD359A41608}" type="slidenum">
              <a:rPr lang="zh-CN" altLang="en-US" smtClean="0"/>
              <a:t>48</a:t>
            </a:fld>
            <a:endParaRPr lang="zh-CN" altLang="en-US"/>
          </a:p>
        </p:txBody>
      </p:sp>
    </p:spTree>
    <p:extLst>
      <p:ext uri="{BB962C8B-B14F-4D97-AF65-F5344CB8AC3E}">
        <p14:creationId xmlns:p14="http://schemas.microsoft.com/office/powerpoint/2010/main" val="1798089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有开源仓库</a:t>
            </a:r>
          </a:p>
        </p:txBody>
      </p:sp>
      <p:sp>
        <p:nvSpPr>
          <p:cNvPr id="4" name="灯片编号占位符 3"/>
          <p:cNvSpPr>
            <a:spLocks noGrp="1"/>
          </p:cNvSpPr>
          <p:nvPr>
            <p:ph type="sldNum" sz="quarter" idx="5"/>
          </p:nvPr>
        </p:nvSpPr>
        <p:spPr/>
        <p:txBody>
          <a:bodyPr/>
          <a:lstStyle/>
          <a:p>
            <a:fld id="{3C28BA0F-7318-4F8A-BCDF-2AD359A41608}" type="slidenum">
              <a:rPr lang="zh-CN" altLang="en-US" smtClean="0"/>
              <a:t>3</a:t>
            </a:fld>
            <a:endParaRPr lang="zh-CN" altLang="en-US"/>
          </a:p>
        </p:txBody>
      </p:sp>
    </p:spTree>
    <p:extLst>
      <p:ext uri="{BB962C8B-B14F-4D97-AF65-F5344CB8AC3E}">
        <p14:creationId xmlns:p14="http://schemas.microsoft.com/office/powerpoint/2010/main" val="686339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28BA0F-7318-4F8A-BCDF-2AD359A41608}" type="slidenum">
              <a:rPr lang="zh-CN" altLang="en-US" smtClean="0"/>
              <a:t>4</a:t>
            </a:fld>
            <a:endParaRPr lang="zh-CN" altLang="en-US"/>
          </a:p>
        </p:txBody>
      </p:sp>
    </p:spTree>
    <p:extLst>
      <p:ext uri="{BB962C8B-B14F-4D97-AF65-F5344CB8AC3E}">
        <p14:creationId xmlns:p14="http://schemas.microsoft.com/office/powerpoint/2010/main" val="888169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开发一个针对于众包过程中的   测试平台</a:t>
            </a:r>
            <a:r>
              <a:rPr lang="en-US" altLang="zh-CN" dirty="0"/>
              <a:t>—</a:t>
            </a:r>
            <a:r>
              <a:rPr lang="zh-CN" altLang="en-US" dirty="0"/>
              <a:t>工具  测试众包的结果能不能真正确定使用到相应的技能；  </a:t>
            </a:r>
          </a:p>
        </p:txBody>
      </p:sp>
      <p:sp>
        <p:nvSpPr>
          <p:cNvPr id="4" name="灯片编号占位符 3"/>
          <p:cNvSpPr>
            <a:spLocks noGrp="1"/>
          </p:cNvSpPr>
          <p:nvPr>
            <p:ph type="sldNum" sz="quarter" idx="5"/>
          </p:nvPr>
        </p:nvSpPr>
        <p:spPr/>
        <p:txBody>
          <a:bodyPr/>
          <a:lstStyle/>
          <a:p>
            <a:fld id="{3C28BA0F-7318-4F8A-BCDF-2AD359A41608}" type="slidenum">
              <a:rPr lang="zh-CN" altLang="en-US" smtClean="0"/>
              <a:t>5</a:t>
            </a:fld>
            <a:endParaRPr lang="zh-CN" altLang="en-US"/>
          </a:p>
        </p:txBody>
      </p:sp>
    </p:spTree>
    <p:extLst>
      <p:ext uri="{BB962C8B-B14F-4D97-AF65-F5344CB8AC3E}">
        <p14:creationId xmlns:p14="http://schemas.microsoft.com/office/powerpoint/2010/main" val="4041267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 Attention Heads in BERT Track Syntactic Dependencies?   |   </a:t>
            </a:r>
            <a:r>
              <a:rPr lang="en-US" altLang="zh-CN" dirty="0">
                <a:hlinkClick r:id="rId3"/>
              </a:rPr>
              <a:t>https://arxiv.org/pdf/1911.12246.pdf</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3C28BA0F-7318-4F8A-BCDF-2AD359A41608}" type="slidenum">
              <a:rPr lang="zh-CN" altLang="en-US" smtClean="0"/>
              <a:t>16</a:t>
            </a:fld>
            <a:endParaRPr lang="zh-CN" altLang="en-US"/>
          </a:p>
        </p:txBody>
      </p:sp>
    </p:spTree>
    <p:extLst>
      <p:ext uri="{BB962C8B-B14F-4D97-AF65-F5344CB8AC3E}">
        <p14:creationId xmlns:p14="http://schemas.microsoft.com/office/powerpoint/2010/main" val="84902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这个文章扯了一堆是不是就说了一件事： 自动构建 </a:t>
            </a:r>
            <a:r>
              <a:rPr lang="en-US" altLang="zh-CN" dirty="0"/>
              <a:t>lama</a:t>
            </a:r>
            <a:r>
              <a:rPr lang="zh-CN" altLang="en-US" dirty="0"/>
              <a:t>那种模板了，然后用关系分类评价了。   读起来好费劲</a:t>
            </a:r>
          </a:p>
        </p:txBody>
      </p:sp>
      <p:sp>
        <p:nvSpPr>
          <p:cNvPr id="4" name="灯片编号占位符 3"/>
          <p:cNvSpPr>
            <a:spLocks noGrp="1"/>
          </p:cNvSpPr>
          <p:nvPr>
            <p:ph type="sldNum" sz="quarter" idx="5"/>
          </p:nvPr>
        </p:nvSpPr>
        <p:spPr/>
        <p:txBody>
          <a:bodyPr/>
          <a:lstStyle/>
          <a:p>
            <a:fld id="{3C28BA0F-7318-4F8A-BCDF-2AD359A41608}" type="slidenum">
              <a:rPr lang="zh-CN" altLang="en-US" smtClean="0"/>
              <a:t>21</a:t>
            </a:fld>
            <a:endParaRPr lang="zh-CN" altLang="en-US"/>
          </a:p>
        </p:txBody>
      </p:sp>
    </p:spTree>
    <p:extLst>
      <p:ext uri="{BB962C8B-B14F-4D97-AF65-F5344CB8AC3E}">
        <p14:creationId xmlns:p14="http://schemas.microsoft.com/office/powerpoint/2010/main" val="1561910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Integrating Graph Contextualized Knowledge into Pre-trained Language Models   | </a:t>
            </a:r>
            <a:r>
              <a:rPr lang="en-US" altLang="zh-CN" dirty="0">
                <a:hlinkClick r:id="rId3"/>
              </a:rPr>
              <a:t>https://arxiv.org/pdf/1912.00147.pdf</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3C28BA0F-7318-4F8A-BCDF-2AD359A41608}" type="slidenum">
              <a:rPr lang="zh-CN" altLang="en-US" smtClean="0"/>
              <a:t>23</a:t>
            </a:fld>
            <a:endParaRPr lang="zh-CN" altLang="en-US"/>
          </a:p>
        </p:txBody>
      </p:sp>
    </p:spTree>
    <p:extLst>
      <p:ext uri="{BB962C8B-B14F-4D97-AF65-F5344CB8AC3E}">
        <p14:creationId xmlns:p14="http://schemas.microsoft.com/office/powerpoint/2010/main" val="1581446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TX-Ray: Quantifying and Explaining Model-Knowledge Transfer in (Un-)Supervised NLP  | </a:t>
            </a:r>
            <a:endParaRPr lang="zh-CN" altLang="en-US" dirty="0"/>
          </a:p>
        </p:txBody>
      </p:sp>
      <p:sp>
        <p:nvSpPr>
          <p:cNvPr id="4" name="灯片编号占位符 3"/>
          <p:cNvSpPr>
            <a:spLocks noGrp="1"/>
          </p:cNvSpPr>
          <p:nvPr>
            <p:ph type="sldNum" sz="quarter" idx="5"/>
          </p:nvPr>
        </p:nvSpPr>
        <p:spPr/>
        <p:txBody>
          <a:bodyPr/>
          <a:lstStyle/>
          <a:p>
            <a:fld id="{3C28BA0F-7318-4F8A-BCDF-2AD359A41608}" type="slidenum">
              <a:rPr lang="zh-CN" altLang="en-US" smtClean="0"/>
              <a:t>24</a:t>
            </a:fld>
            <a:endParaRPr lang="zh-CN" altLang="en-US"/>
          </a:p>
        </p:txBody>
      </p:sp>
    </p:spTree>
    <p:extLst>
      <p:ext uri="{BB962C8B-B14F-4D97-AF65-F5344CB8AC3E}">
        <p14:creationId xmlns:p14="http://schemas.microsoft.com/office/powerpoint/2010/main" val="2174654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D2788D-9E6F-47E6-8160-F17B74A7C96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A0EC1A6-2C40-4884-99FD-675519600E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A169D6B-1F17-4095-BC44-8F126D5E92D4}"/>
              </a:ext>
            </a:extLst>
          </p:cNvPr>
          <p:cNvSpPr>
            <a:spLocks noGrp="1"/>
          </p:cNvSpPr>
          <p:nvPr>
            <p:ph type="dt" sz="half" idx="10"/>
          </p:nvPr>
        </p:nvSpPr>
        <p:spPr/>
        <p:txBody>
          <a:bodyPr/>
          <a:lstStyle/>
          <a:p>
            <a:fld id="{C6348D5E-FCB3-42D8-A5E0-DBA94360ED38}" type="datetimeFigureOut">
              <a:rPr lang="zh-CN" altLang="en-US" smtClean="0"/>
              <a:t>2020/1/8</a:t>
            </a:fld>
            <a:endParaRPr lang="zh-CN" altLang="en-US"/>
          </a:p>
        </p:txBody>
      </p:sp>
      <p:sp>
        <p:nvSpPr>
          <p:cNvPr id="5" name="页脚占位符 4">
            <a:extLst>
              <a:ext uri="{FF2B5EF4-FFF2-40B4-BE49-F238E27FC236}">
                <a16:creationId xmlns:a16="http://schemas.microsoft.com/office/drawing/2014/main" id="{3EE8B933-52BD-4B1F-8134-7BB6592386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747935-D9CA-40F7-8BBA-2061B1F4F1C9}"/>
              </a:ext>
            </a:extLst>
          </p:cNvPr>
          <p:cNvSpPr>
            <a:spLocks noGrp="1"/>
          </p:cNvSpPr>
          <p:nvPr>
            <p:ph type="sldNum" sz="quarter" idx="12"/>
          </p:nvPr>
        </p:nvSpPr>
        <p:spPr/>
        <p:txBody>
          <a:bodyPr/>
          <a:lstStyle/>
          <a:p>
            <a:fld id="{4C64AAF1-F495-4704-BCD3-996E6E898A36}" type="slidenum">
              <a:rPr lang="zh-CN" altLang="en-US" smtClean="0"/>
              <a:t>‹#›</a:t>
            </a:fld>
            <a:endParaRPr lang="zh-CN" altLang="en-US"/>
          </a:p>
        </p:txBody>
      </p:sp>
    </p:spTree>
    <p:extLst>
      <p:ext uri="{BB962C8B-B14F-4D97-AF65-F5344CB8AC3E}">
        <p14:creationId xmlns:p14="http://schemas.microsoft.com/office/powerpoint/2010/main" val="304915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AB31FF-A958-4CBC-8052-4331A5BA915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C73005B-1128-4646-A4AF-760461FD3DD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7CEAF66-6071-4E3A-877C-BBFF493A8CD7}"/>
              </a:ext>
            </a:extLst>
          </p:cNvPr>
          <p:cNvSpPr>
            <a:spLocks noGrp="1"/>
          </p:cNvSpPr>
          <p:nvPr>
            <p:ph type="dt" sz="half" idx="10"/>
          </p:nvPr>
        </p:nvSpPr>
        <p:spPr/>
        <p:txBody>
          <a:bodyPr/>
          <a:lstStyle/>
          <a:p>
            <a:fld id="{C6348D5E-FCB3-42D8-A5E0-DBA94360ED38}" type="datetimeFigureOut">
              <a:rPr lang="zh-CN" altLang="en-US" smtClean="0"/>
              <a:t>2020/1/8</a:t>
            </a:fld>
            <a:endParaRPr lang="zh-CN" altLang="en-US"/>
          </a:p>
        </p:txBody>
      </p:sp>
      <p:sp>
        <p:nvSpPr>
          <p:cNvPr id="5" name="页脚占位符 4">
            <a:extLst>
              <a:ext uri="{FF2B5EF4-FFF2-40B4-BE49-F238E27FC236}">
                <a16:creationId xmlns:a16="http://schemas.microsoft.com/office/drawing/2014/main" id="{F2358061-279D-4FC6-879B-ED2E5E5DAD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2263DD-4FB5-4D98-ABF3-6D8D372833AD}"/>
              </a:ext>
            </a:extLst>
          </p:cNvPr>
          <p:cNvSpPr>
            <a:spLocks noGrp="1"/>
          </p:cNvSpPr>
          <p:nvPr>
            <p:ph type="sldNum" sz="quarter" idx="12"/>
          </p:nvPr>
        </p:nvSpPr>
        <p:spPr/>
        <p:txBody>
          <a:bodyPr/>
          <a:lstStyle/>
          <a:p>
            <a:fld id="{4C64AAF1-F495-4704-BCD3-996E6E898A36}" type="slidenum">
              <a:rPr lang="zh-CN" altLang="en-US" smtClean="0"/>
              <a:t>‹#›</a:t>
            </a:fld>
            <a:endParaRPr lang="zh-CN" altLang="en-US"/>
          </a:p>
        </p:txBody>
      </p:sp>
    </p:spTree>
    <p:extLst>
      <p:ext uri="{BB962C8B-B14F-4D97-AF65-F5344CB8AC3E}">
        <p14:creationId xmlns:p14="http://schemas.microsoft.com/office/powerpoint/2010/main" val="2360453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CB6792F-0183-4E96-B279-01E62B0CC0E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3CC204C-A3A0-4CB6-8B9E-4BBFB3D0F7F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40DFDF9-034B-48A7-ADA3-3C1A502CB2C4}"/>
              </a:ext>
            </a:extLst>
          </p:cNvPr>
          <p:cNvSpPr>
            <a:spLocks noGrp="1"/>
          </p:cNvSpPr>
          <p:nvPr>
            <p:ph type="dt" sz="half" idx="10"/>
          </p:nvPr>
        </p:nvSpPr>
        <p:spPr/>
        <p:txBody>
          <a:bodyPr/>
          <a:lstStyle/>
          <a:p>
            <a:fld id="{C6348D5E-FCB3-42D8-A5E0-DBA94360ED38}" type="datetimeFigureOut">
              <a:rPr lang="zh-CN" altLang="en-US" smtClean="0"/>
              <a:t>2020/1/8</a:t>
            </a:fld>
            <a:endParaRPr lang="zh-CN" altLang="en-US"/>
          </a:p>
        </p:txBody>
      </p:sp>
      <p:sp>
        <p:nvSpPr>
          <p:cNvPr id="5" name="页脚占位符 4">
            <a:extLst>
              <a:ext uri="{FF2B5EF4-FFF2-40B4-BE49-F238E27FC236}">
                <a16:creationId xmlns:a16="http://schemas.microsoft.com/office/drawing/2014/main" id="{17F97BE8-FDBC-4B40-9240-5F16BD2468F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A0982E5-489E-4696-8391-FF91255E4F87}"/>
              </a:ext>
            </a:extLst>
          </p:cNvPr>
          <p:cNvSpPr>
            <a:spLocks noGrp="1"/>
          </p:cNvSpPr>
          <p:nvPr>
            <p:ph type="sldNum" sz="quarter" idx="12"/>
          </p:nvPr>
        </p:nvSpPr>
        <p:spPr/>
        <p:txBody>
          <a:bodyPr/>
          <a:lstStyle/>
          <a:p>
            <a:fld id="{4C64AAF1-F495-4704-BCD3-996E6E898A36}" type="slidenum">
              <a:rPr lang="zh-CN" altLang="en-US" smtClean="0"/>
              <a:t>‹#›</a:t>
            </a:fld>
            <a:endParaRPr lang="zh-CN" altLang="en-US"/>
          </a:p>
        </p:txBody>
      </p:sp>
    </p:spTree>
    <p:extLst>
      <p:ext uri="{BB962C8B-B14F-4D97-AF65-F5344CB8AC3E}">
        <p14:creationId xmlns:p14="http://schemas.microsoft.com/office/powerpoint/2010/main" val="507006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B6377D-735D-4DB1-AA2D-B47518459C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6A63DE7-44FC-45F3-B4E9-C83CCAAB780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682D8-0222-4DDC-872A-341B9203C520}"/>
              </a:ext>
            </a:extLst>
          </p:cNvPr>
          <p:cNvSpPr>
            <a:spLocks noGrp="1"/>
          </p:cNvSpPr>
          <p:nvPr>
            <p:ph type="dt" sz="half" idx="10"/>
          </p:nvPr>
        </p:nvSpPr>
        <p:spPr/>
        <p:txBody>
          <a:bodyPr/>
          <a:lstStyle/>
          <a:p>
            <a:fld id="{C6348D5E-FCB3-42D8-A5E0-DBA94360ED38}" type="datetimeFigureOut">
              <a:rPr lang="zh-CN" altLang="en-US" smtClean="0"/>
              <a:t>2020/1/8</a:t>
            </a:fld>
            <a:endParaRPr lang="zh-CN" altLang="en-US"/>
          </a:p>
        </p:txBody>
      </p:sp>
      <p:sp>
        <p:nvSpPr>
          <p:cNvPr id="5" name="页脚占位符 4">
            <a:extLst>
              <a:ext uri="{FF2B5EF4-FFF2-40B4-BE49-F238E27FC236}">
                <a16:creationId xmlns:a16="http://schemas.microsoft.com/office/drawing/2014/main" id="{A4F07BCC-32CE-4FD2-834D-48B433FEAA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73B823-DA8B-46D6-BA33-DF638EA0D020}"/>
              </a:ext>
            </a:extLst>
          </p:cNvPr>
          <p:cNvSpPr>
            <a:spLocks noGrp="1"/>
          </p:cNvSpPr>
          <p:nvPr>
            <p:ph type="sldNum" sz="quarter" idx="12"/>
          </p:nvPr>
        </p:nvSpPr>
        <p:spPr/>
        <p:txBody>
          <a:bodyPr/>
          <a:lstStyle/>
          <a:p>
            <a:fld id="{4C64AAF1-F495-4704-BCD3-996E6E898A36}" type="slidenum">
              <a:rPr lang="zh-CN" altLang="en-US" smtClean="0"/>
              <a:t>‹#›</a:t>
            </a:fld>
            <a:endParaRPr lang="zh-CN" altLang="en-US"/>
          </a:p>
        </p:txBody>
      </p:sp>
    </p:spTree>
    <p:extLst>
      <p:ext uri="{BB962C8B-B14F-4D97-AF65-F5344CB8AC3E}">
        <p14:creationId xmlns:p14="http://schemas.microsoft.com/office/powerpoint/2010/main" val="230562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2F999F-ABC4-4AEB-86E2-BB0D65884E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A7F978-5F0E-4EBC-A94C-994EE70690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53D49D-1220-42A3-82CD-6DF1680E322D}"/>
              </a:ext>
            </a:extLst>
          </p:cNvPr>
          <p:cNvSpPr>
            <a:spLocks noGrp="1"/>
          </p:cNvSpPr>
          <p:nvPr>
            <p:ph type="dt" sz="half" idx="10"/>
          </p:nvPr>
        </p:nvSpPr>
        <p:spPr/>
        <p:txBody>
          <a:bodyPr/>
          <a:lstStyle/>
          <a:p>
            <a:fld id="{C6348D5E-FCB3-42D8-A5E0-DBA94360ED38}" type="datetimeFigureOut">
              <a:rPr lang="zh-CN" altLang="en-US" smtClean="0"/>
              <a:t>2020/1/8</a:t>
            </a:fld>
            <a:endParaRPr lang="zh-CN" altLang="en-US"/>
          </a:p>
        </p:txBody>
      </p:sp>
      <p:sp>
        <p:nvSpPr>
          <p:cNvPr id="5" name="页脚占位符 4">
            <a:extLst>
              <a:ext uri="{FF2B5EF4-FFF2-40B4-BE49-F238E27FC236}">
                <a16:creationId xmlns:a16="http://schemas.microsoft.com/office/drawing/2014/main" id="{5534A035-DF56-41B0-B4D0-0EFC885791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3BA4F30-BCCE-4AA8-BF99-9A88A48A15CE}"/>
              </a:ext>
            </a:extLst>
          </p:cNvPr>
          <p:cNvSpPr>
            <a:spLocks noGrp="1"/>
          </p:cNvSpPr>
          <p:nvPr>
            <p:ph type="sldNum" sz="quarter" idx="12"/>
          </p:nvPr>
        </p:nvSpPr>
        <p:spPr/>
        <p:txBody>
          <a:bodyPr/>
          <a:lstStyle/>
          <a:p>
            <a:fld id="{4C64AAF1-F495-4704-BCD3-996E6E898A36}" type="slidenum">
              <a:rPr lang="zh-CN" altLang="en-US" smtClean="0"/>
              <a:t>‹#›</a:t>
            </a:fld>
            <a:endParaRPr lang="zh-CN" altLang="en-US"/>
          </a:p>
        </p:txBody>
      </p:sp>
    </p:spTree>
    <p:extLst>
      <p:ext uri="{BB962C8B-B14F-4D97-AF65-F5344CB8AC3E}">
        <p14:creationId xmlns:p14="http://schemas.microsoft.com/office/powerpoint/2010/main" val="3956581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C86D10-AB0E-4425-95AE-F0AEE712BA5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6D545CE-6B98-4219-84C4-CFAAE1D06A5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52D2AF4-7115-48A8-BB25-7A181BD2A07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A7CDFB7-C944-48C2-B0E0-F05C26AEC606}"/>
              </a:ext>
            </a:extLst>
          </p:cNvPr>
          <p:cNvSpPr>
            <a:spLocks noGrp="1"/>
          </p:cNvSpPr>
          <p:nvPr>
            <p:ph type="dt" sz="half" idx="10"/>
          </p:nvPr>
        </p:nvSpPr>
        <p:spPr/>
        <p:txBody>
          <a:bodyPr/>
          <a:lstStyle/>
          <a:p>
            <a:fld id="{C6348D5E-FCB3-42D8-A5E0-DBA94360ED38}" type="datetimeFigureOut">
              <a:rPr lang="zh-CN" altLang="en-US" smtClean="0"/>
              <a:t>2020/1/8</a:t>
            </a:fld>
            <a:endParaRPr lang="zh-CN" altLang="en-US"/>
          </a:p>
        </p:txBody>
      </p:sp>
      <p:sp>
        <p:nvSpPr>
          <p:cNvPr id="6" name="页脚占位符 5">
            <a:extLst>
              <a:ext uri="{FF2B5EF4-FFF2-40B4-BE49-F238E27FC236}">
                <a16:creationId xmlns:a16="http://schemas.microsoft.com/office/drawing/2014/main" id="{9EF50D19-8E56-485D-97C8-AB1CE02502D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FC8AEB-4F65-4F8C-BF5E-A542F019DB36}"/>
              </a:ext>
            </a:extLst>
          </p:cNvPr>
          <p:cNvSpPr>
            <a:spLocks noGrp="1"/>
          </p:cNvSpPr>
          <p:nvPr>
            <p:ph type="sldNum" sz="quarter" idx="12"/>
          </p:nvPr>
        </p:nvSpPr>
        <p:spPr/>
        <p:txBody>
          <a:bodyPr/>
          <a:lstStyle/>
          <a:p>
            <a:fld id="{4C64AAF1-F495-4704-BCD3-996E6E898A36}" type="slidenum">
              <a:rPr lang="zh-CN" altLang="en-US" smtClean="0"/>
              <a:t>‹#›</a:t>
            </a:fld>
            <a:endParaRPr lang="zh-CN" altLang="en-US"/>
          </a:p>
        </p:txBody>
      </p:sp>
    </p:spTree>
    <p:extLst>
      <p:ext uri="{BB962C8B-B14F-4D97-AF65-F5344CB8AC3E}">
        <p14:creationId xmlns:p14="http://schemas.microsoft.com/office/powerpoint/2010/main" val="2724216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07599-B35C-4AEB-ABFB-A7D893FBEA6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10EB345-2A4C-44A2-82F3-7062A5E4C0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43508E-6144-428A-94DE-DE54EC46E3A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BBAC874-E441-4EBB-8129-B0BA4E9A3A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EEDC6D-5199-4992-997C-29FCB391E96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3ACECEF-4782-4625-800A-90265E8ADED8}"/>
              </a:ext>
            </a:extLst>
          </p:cNvPr>
          <p:cNvSpPr>
            <a:spLocks noGrp="1"/>
          </p:cNvSpPr>
          <p:nvPr>
            <p:ph type="dt" sz="half" idx="10"/>
          </p:nvPr>
        </p:nvSpPr>
        <p:spPr/>
        <p:txBody>
          <a:bodyPr/>
          <a:lstStyle/>
          <a:p>
            <a:fld id="{C6348D5E-FCB3-42D8-A5E0-DBA94360ED38}" type="datetimeFigureOut">
              <a:rPr lang="zh-CN" altLang="en-US" smtClean="0"/>
              <a:t>2020/1/8</a:t>
            </a:fld>
            <a:endParaRPr lang="zh-CN" altLang="en-US"/>
          </a:p>
        </p:txBody>
      </p:sp>
      <p:sp>
        <p:nvSpPr>
          <p:cNvPr id="8" name="页脚占位符 7">
            <a:extLst>
              <a:ext uri="{FF2B5EF4-FFF2-40B4-BE49-F238E27FC236}">
                <a16:creationId xmlns:a16="http://schemas.microsoft.com/office/drawing/2014/main" id="{000DBF60-EA1A-43BC-BBBF-8305EB5F4B8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4E09094-03D9-484B-86C6-EE2BBDCE02D1}"/>
              </a:ext>
            </a:extLst>
          </p:cNvPr>
          <p:cNvSpPr>
            <a:spLocks noGrp="1"/>
          </p:cNvSpPr>
          <p:nvPr>
            <p:ph type="sldNum" sz="quarter" idx="12"/>
          </p:nvPr>
        </p:nvSpPr>
        <p:spPr/>
        <p:txBody>
          <a:bodyPr/>
          <a:lstStyle/>
          <a:p>
            <a:fld id="{4C64AAF1-F495-4704-BCD3-996E6E898A36}" type="slidenum">
              <a:rPr lang="zh-CN" altLang="en-US" smtClean="0"/>
              <a:t>‹#›</a:t>
            </a:fld>
            <a:endParaRPr lang="zh-CN" altLang="en-US"/>
          </a:p>
        </p:txBody>
      </p:sp>
    </p:spTree>
    <p:extLst>
      <p:ext uri="{BB962C8B-B14F-4D97-AF65-F5344CB8AC3E}">
        <p14:creationId xmlns:p14="http://schemas.microsoft.com/office/powerpoint/2010/main" val="3047904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31E6AB-EF16-4A73-BEC2-28057BEAAD3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7E5E4BC-659B-4165-9227-07FD7DAAC27D}"/>
              </a:ext>
            </a:extLst>
          </p:cNvPr>
          <p:cNvSpPr>
            <a:spLocks noGrp="1"/>
          </p:cNvSpPr>
          <p:nvPr>
            <p:ph type="dt" sz="half" idx="10"/>
          </p:nvPr>
        </p:nvSpPr>
        <p:spPr/>
        <p:txBody>
          <a:bodyPr/>
          <a:lstStyle/>
          <a:p>
            <a:fld id="{C6348D5E-FCB3-42D8-A5E0-DBA94360ED38}" type="datetimeFigureOut">
              <a:rPr lang="zh-CN" altLang="en-US" smtClean="0"/>
              <a:t>2020/1/8</a:t>
            </a:fld>
            <a:endParaRPr lang="zh-CN" altLang="en-US"/>
          </a:p>
        </p:txBody>
      </p:sp>
      <p:sp>
        <p:nvSpPr>
          <p:cNvPr id="4" name="页脚占位符 3">
            <a:extLst>
              <a:ext uri="{FF2B5EF4-FFF2-40B4-BE49-F238E27FC236}">
                <a16:creationId xmlns:a16="http://schemas.microsoft.com/office/drawing/2014/main" id="{713E065B-541E-4659-89B5-BC60C3F50B4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F770DCC-97F8-47E1-85E6-954AEAB174AD}"/>
              </a:ext>
            </a:extLst>
          </p:cNvPr>
          <p:cNvSpPr>
            <a:spLocks noGrp="1"/>
          </p:cNvSpPr>
          <p:nvPr>
            <p:ph type="sldNum" sz="quarter" idx="12"/>
          </p:nvPr>
        </p:nvSpPr>
        <p:spPr/>
        <p:txBody>
          <a:bodyPr/>
          <a:lstStyle/>
          <a:p>
            <a:fld id="{4C64AAF1-F495-4704-BCD3-996E6E898A36}" type="slidenum">
              <a:rPr lang="zh-CN" altLang="en-US" smtClean="0"/>
              <a:t>‹#›</a:t>
            </a:fld>
            <a:endParaRPr lang="zh-CN" altLang="en-US"/>
          </a:p>
        </p:txBody>
      </p:sp>
    </p:spTree>
    <p:extLst>
      <p:ext uri="{BB962C8B-B14F-4D97-AF65-F5344CB8AC3E}">
        <p14:creationId xmlns:p14="http://schemas.microsoft.com/office/powerpoint/2010/main" val="2685293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A105F2B-942D-4FE6-BD68-36133FF20928}"/>
              </a:ext>
            </a:extLst>
          </p:cNvPr>
          <p:cNvSpPr>
            <a:spLocks noGrp="1"/>
          </p:cNvSpPr>
          <p:nvPr>
            <p:ph type="dt" sz="half" idx="10"/>
          </p:nvPr>
        </p:nvSpPr>
        <p:spPr/>
        <p:txBody>
          <a:bodyPr/>
          <a:lstStyle/>
          <a:p>
            <a:fld id="{C6348D5E-FCB3-42D8-A5E0-DBA94360ED38}" type="datetimeFigureOut">
              <a:rPr lang="zh-CN" altLang="en-US" smtClean="0"/>
              <a:t>2020/1/8</a:t>
            </a:fld>
            <a:endParaRPr lang="zh-CN" altLang="en-US"/>
          </a:p>
        </p:txBody>
      </p:sp>
      <p:sp>
        <p:nvSpPr>
          <p:cNvPr id="3" name="页脚占位符 2">
            <a:extLst>
              <a:ext uri="{FF2B5EF4-FFF2-40B4-BE49-F238E27FC236}">
                <a16:creationId xmlns:a16="http://schemas.microsoft.com/office/drawing/2014/main" id="{4B1E0176-0124-4284-BC1A-324CEFC1DF6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95DE2A6-1740-47D8-A0D6-682DD200C9D2}"/>
              </a:ext>
            </a:extLst>
          </p:cNvPr>
          <p:cNvSpPr>
            <a:spLocks noGrp="1"/>
          </p:cNvSpPr>
          <p:nvPr>
            <p:ph type="sldNum" sz="quarter" idx="12"/>
          </p:nvPr>
        </p:nvSpPr>
        <p:spPr/>
        <p:txBody>
          <a:bodyPr/>
          <a:lstStyle/>
          <a:p>
            <a:fld id="{4C64AAF1-F495-4704-BCD3-996E6E898A36}" type="slidenum">
              <a:rPr lang="zh-CN" altLang="en-US" smtClean="0"/>
              <a:t>‹#›</a:t>
            </a:fld>
            <a:endParaRPr lang="zh-CN" altLang="en-US"/>
          </a:p>
        </p:txBody>
      </p:sp>
    </p:spTree>
    <p:extLst>
      <p:ext uri="{BB962C8B-B14F-4D97-AF65-F5344CB8AC3E}">
        <p14:creationId xmlns:p14="http://schemas.microsoft.com/office/powerpoint/2010/main" val="3893762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38568-5EA1-4394-8585-03553D99A26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7BCA279-69E7-40C6-8898-4E0DCED76B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D150449-CC22-41D5-AECF-FE8E3E658F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AC6C6AC-E8F8-49C2-B94D-F042C855CF49}"/>
              </a:ext>
            </a:extLst>
          </p:cNvPr>
          <p:cNvSpPr>
            <a:spLocks noGrp="1"/>
          </p:cNvSpPr>
          <p:nvPr>
            <p:ph type="dt" sz="half" idx="10"/>
          </p:nvPr>
        </p:nvSpPr>
        <p:spPr/>
        <p:txBody>
          <a:bodyPr/>
          <a:lstStyle/>
          <a:p>
            <a:fld id="{C6348D5E-FCB3-42D8-A5E0-DBA94360ED38}" type="datetimeFigureOut">
              <a:rPr lang="zh-CN" altLang="en-US" smtClean="0"/>
              <a:t>2020/1/8</a:t>
            </a:fld>
            <a:endParaRPr lang="zh-CN" altLang="en-US"/>
          </a:p>
        </p:txBody>
      </p:sp>
      <p:sp>
        <p:nvSpPr>
          <p:cNvPr id="6" name="页脚占位符 5">
            <a:extLst>
              <a:ext uri="{FF2B5EF4-FFF2-40B4-BE49-F238E27FC236}">
                <a16:creationId xmlns:a16="http://schemas.microsoft.com/office/drawing/2014/main" id="{38739B28-F184-43C0-A31D-3B43E031196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DA869B1-ED0D-430D-A2A5-88A2637BE717}"/>
              </a:ext>
            </a:extLst>
          </p:cNvPr>
          <p:cNvSpPr>
            <a:spLocks noGrp="1"/>
          </p:cNvSpPr>
          <p:nvPr>
            <p:ph type="sldNum" sz="quarter" idx="12"/>
          </p:nvPr>
        </p:nvSpPr>
        <p:spPr/>
        <p:txBody>
          <a:bodyPr/>
          <a:lstStyle/>
          <a:p>
            <a:fld id="{4C64AAF1-F495-4704-BCD3-996E6E898A36}" type="slidenum">
              <a:rPr lang="zh-CN" altLang="en-US" smtClean="0"/>
              <a:t>‹#›</a:t>
            </a:fld>
            <a:endParaRPr lang="zh-CN" altLang="en-US"/>
          </a:p>
        </p:txBody>
      </p:sp>
    </p:spTree>
    <p:extLst>
      <p:ext uri="{BB962C8B-B14F-4D97-AF65-F5344CB8AC3E}">
        <p14:creationId xmlns:p14="http://schemas.microsoft.com/office/powerpoint/2010/main" val="3615317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D1BFA0-BE5B-404E-BD5B-18296FC520A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B1F597-4FE5-418F-B5C8-6D762168BC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625EFF-106E-4DAA-AC00-48EBE410F1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F3BA0A-BAD5-452A-B84F-3A28404A5DCC}"/>
              </a:ext>
            </a:extLst>
          </p:cNvPr>
          <p:cNvSpPr>
            <a:spLocks noGrp="1"/>
          </p:cNvSpPr>
          <p:nvPr>
            <p:ph type="dt" sz="half" idx="10"/>
          </p:nvPr>
        </p:nvSpPr>
        <p:spPr/>
        <p:txBody>
          <a:bodyPr/>
          <a:lstStyle/>
          <a:p>
            <a:fld id="{C6348D5E-FCB3-42D8-A5E0-DBA94360ED38}" type="datetimeFigureOut">
              <a:rPr lang="zh-CN" altLang="en-US" smtClean="0"/>
              <a:t>2020/1/8</a:t>
            </a:fld>
            <a:endParaRPr lang="zh-CN" altLang="en-US"/>
          </a:p>
        </p:txBody>
      </p:sp>
      <p:sp>
        <p:nvSpPr>
          <p:cNvPr id="6" name="页脚占位符 5">
            <a:extLst>
              <a:ext uri="{FF2B5EF4-FFF2-40B4-BE49-F238E27FC236}">
                <a16:creationId xmlns:a16="http://schemas.microsoft.com/office/drawing/2014/main" id="{B725F281-B253-4050-B5E4-70C39CE89A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E20B046-F397-480B-B4FC-57261C7F93D6}"/>
              </a:ext>
            </a:extLst>
          </p:cNvPr>
          <p:cNvSpPr>
            <a:spLocks noGrp="1"/>
          </p:cNvSpPr>
          <p:nvPr>
            <p:ph type="sldNum" sz="quarter" idx="12"/>
          </p:nvPr>
        </p:nvSpPr>
        <p:spPr/>
        <p:txBody>
          <a:bodyPr/>
          <a:lstStyle/>
          <a:p>
            <a:fld id="{4C64AAF1-F495-4704-BCD3-996E6E898A36}" type="slidenum">
              <a:rPr lang="zh-CN" altLang="en-US" smtClean="0"/>
              <a:t>‹#›</a:t>
            </a:fld>
            <a:endParaRPr lang="zh-CN" altLang="en-US"/>
          </a:p>
        </p:txBody>
      </p:sp>
    </p:spTree>
    <p:extLst>
      <p:ext uri="{BB962C8B-B14F-4D97-AF65-F5344CB8AC3E}">
        <p14:creationId xmlns:p14="http://schemas.microsoft.com/office/powerpoint/2010/main" val="2851757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6C3D163-EE7E-4825-A1A0-550F216589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63514D2-D92D-4944-A8E8-817A2E66B1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31917AB-3429-4C8D-8B41-8D95227E11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348D5E-FCB3-42D8-A5E0-DBA94360ED38}" type="datetimeFigureOut">
              <a:rPr lang="zh-CN" altLang="en-US" smtClean="0"/>
              <a:t>2020/1/8</a:t>
            </a:fld>
            <a:endParaRPr lang="zh-CN" altLang="en-US"/>
          </a:p>
        </p:txBody>
      </p:sp>
      <p:sp>
        <p:nvSpPr>
          <p:cNvPr id="5" name="页脚占位符 4">
            <a:extLst>
              <a:ext uri="{FF2B5EF4-FFF2-40B4-BE49-F238E27FC236}">
                <a16:creationId xmlns:a16="http://schemas.microsoft.com/office/drawing/2014/main" id="{961F45E1-B273-453C-B95E-C92F7DE4DE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8159FCF-3C5C-4C15-952F-BCC343FDB6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64AAF1-F495-4704-BCD3-996E6E898A36}" type="slidenum">
              <a:rPr lang="zh-CN" altLang="en-US" smtClean="0"/>
              <a:t>‹#›</a:t>
            </a:fld>
            <a:endParaRPr lang="zh-CN" altLang="en-US"/>
          </a:p>
        </p:txBody>
      </p:sp>
    </p:spTree>
    <p:extLst>
      <p:ext uri="{BB962C8B-B14F-4D97-AF65-F5344CB8AC3E}">
        <p14:creationId xmlns:p14="http://schemas.microsoft.com/office/powerpoint/2010/main" val="282045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pdf/1911.11641.pdf" TargetMode="External"/><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1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hyperlink" Target="https://leaderboard.allenai.org/ropes/submissions/public" TargetMode="External"/><Relationship Id="rId2" Type="http://schemas.openxmlformats.org/officeDocument/2006/relationships/image" Target="../media/image198.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1.xml"/><Relationship Id="rId5" Type="http://schemas.openxmlformats.org/officeDocument/2006/relationships/image" Target="../media/image204.png"/><Relationship Id="rId4" Type="http://schemas.openxmlformats.org/officeDocument/2006/relationships/image" Target="../media/image203.png"/></Relationships>
</file>

<file path=ppt/slides/_rels/slide12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1.xml"/><Relationship Id="rId4" Type="http://schemas.openxmlformats.org/officeDocument/2006/relationships/image" Target="../media/image21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hyperlink" Target="https://github.com/qkaren/converse_reading_cmr" TargetMode="Externa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9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106.png"/></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116.png"/></Relationships>
</file>

<file path=ppt/slides/_rels/slide5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xml"/><Relationship Id="rId4" Type="http://schemas.openxmlformats.org/officeDocument/2006/relationships/image" Target="../media/image124.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xml"/><Relationship Id="rId4" Type="http://schemas.openxmlformats.org/officeDocument/2006/relationships/image" Target="../media/image127.png"/></Relationships>
</file>

<file path=ppt/slides/_rels/slide6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6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BA0EF5-0CD7-438E-AAF1-558212F0409D}"/>
              </a:ext>
            </a:extLst>
          </p:cNvPr>
          <p:cNvPicPr>
            <a:picLocks noChangeAspect="1"/>
          </p:cNvPicPr>
          <p:nvPr/>
        </p:nvPicPr>
        <p:blipFill>
          <a:blip r:embed="rId3"/>
          <a:stretch>
            <a:fillRect/>
          </a:stretch>
        </p:blipFill>
        <p:spPr>
          <a:xfrm>
            <a:off x="208178" y="1"/>
            <a:ext cx="6169912" cy="1611824"/>
          </a:xfrm>
          <a:prstGeom prst="rect">
            <a:avLst/>
          </a:prstGeom>
        </p:spPr>
      </p:pic>
      <p:pic>
        <p:nvPicPr>
          <p:cNvPr id="5" name="图片 4">
            <a:extLst>
              <a:ext uri="{FF2B5EF4-FFF2-40B4-BE49-F238E27FC236}">
                <a16:creationId xmlns:a16="http://schemas.microsoft.com/office/drawing/2014/main" id="{4048080B-3409-4A43-9259-8C38E57CABDA}"/>
              </a:ext>
            </a:extLst>
          </p:cNvPr>
          <p:cNvPicPr>
            <a:picLocks noChangeAspect="1"/>
          </p:cNvPicPr>
          <p:nvPr/>
        </p:nvPicPr>
        <p:blipFill>
          <a:blip r:embed="rId4"/>
          <a:stretch>
            <a:fillRect/>
          </a:stretch>
        </p:blipFill>
        <p:spPr>
          <a:xfrm>
            <a:off x="208178" y="1958277"/>
            <a:ext cx="4572000" cy="3390900"/>
          </a:xfrm>
          <a:prstGeom prst="rect">
            <a:avLst/>
          </a:prstGeom>
        </p:spPr>
      </p:pic>
      <p:sp>
        <p:nvSpPr>
          <p:cNvPr id="6" name="文本框 5">
            <a:extLst>
              <a:ext uri="{FF2B5EF4-FFF2-40B4-BE49-F238E27FC236}">
                <a16:creationId xmlns:a16="http://schemas.microsoft.com/office/drawing/2014/main" id="{979E61BE-4FA8-4CD4-953B-8C9082179795}"/>
              </a:ext>
            </a:extLst>
          </p:cNvPr>
          <p:cNvSpPr txBox="1"/>
          <p:nvPr/>
        </p:nvSpPr>
        <p:spPr>
          <a:xfrm>
            <a:off x="480447" y="5649923"/>
            <a:ext cx="4153546" cy="923330"/>
          </a:xfrm>
          <a:prstGeom prst="rect">
            <a:avLst/>
          </a:prstGeom>
          <a:noFill/>
        </p:spPr>
        <p:txBody>
          <a:bodyPr wrap="square" rtlCol="0">
            <a:spAutoFit/>
          </a:bodyPr>
          <a:lstStyle/>
          <a:p>
            <a:r>
              <a:rPr lang="en-US" altLang="zh-CN" dirty="0"/>
              <a:t>BM25</a:t>
            </a:r>
            <a:r>
              <a:rPr lang="zh-CN" altLang="en-US" dirty="0"/>
              <a:t>检索结果 忽略了一部分关键词，但是</a:t>
            </a:r>
            <a:r>
              <a:rPr lang="en-US" altLang="zh-CN" dirty="0"/>
              <a:t>ROOC</a:t>
            </a:r>
            <a:r>
              <a:rPr lang="zh-CN" altLang="en-US" dirty="0"/>
              <a:t>却提到了，因为</a:t>
            </a:r>
            <a:r>
              <a:rPr lang="en-US" altLang="zh-CN" dirty="0"/>
              <a:t>ROOC</a:t>
            </a:r>
            <a:r>
              <a:rPr lang="zh-CN" altLang="en-US" dirty="0"/>
              <a:t>选择函数分数的不同</a:t>
            </a:r>
          </a:p>
        </p:txBody>
      </p:sp>
      <p:pic>
        <p:nvPicPr>
          <p:cNvPr id="7" name="图片 6">
            <a:extLst>
              <a:ext uri="{FF2B5EF4-FFF2-40B4-BE49-F238E27FC236}">
                <a16:creationId xmlns:a16="http://schemas.microsoft.com/office/drawing/2014/main" id="{519AA55B-FE00-4CA5-997F-CEF881A7B1E6}"/>
              </a:ext>
            </a:extLst>
          </p:cNvPr>
          <p:cNvPicPr>
            <a:picLocks noChangeAspect="1"/>
          </p:cNvPicPr>
          <p:nvPr/>
        </p:nvPicPr>
        <p:blipFill>
          <a:blip r:embed="rId5"/>
          <a:stretch>
            <a:fillRect/>
          </a:stretch>
        </p:blipFill>
        <p:spPr>
          <a:xfrm>
            <a:off x="5059230" y="1733385"/>
            <a:ext cx="2899103" cy="5122770"/>
          </a:xfrm>
          <a:prstGeom prst="rect">
            <a:avLst/>
          </a:prstGeom>
        </p:spPr>
      </p:pic>
      <p:sp>
        <p:nvSpPr>
          <p:cNvPr id="9" name="矩形 8">
            <a:extLst>
              <a:ext uri="{FF2B5EF4-FFF2-40B4-BE49-F238E27FC236}">
                <a16:creationId xmlns:a16="http://schemas.microsoft.com/office/drawing/2014/main" id="{2F2A06BF-A5B3-4E5B-8F78-F140D73A2F4B}"/>
              </a:ext>
            </a:extLst>
          </p:cNvPr>
          <p:cNvSpPr/>
          <p:nvPr/>
        </p:nvSpPr>
        <p:spPr>
          <a:xfrm>
            <a:off x="5812188" y="222867"/>
            <a:ext cx="6096000" cy="1200329"/>
          </a:xfrm>
          <a:prstGeom prst="rect">
            <a:avLst/>
          </a:prstGeom>
        </p:spPr>
        <p:txBody>
          <a:bodyPr>
            <a:spAutoFit/>
          </a:bodyPr>
          <a:lstStyle/>
          <a:p>
            <a:r>
              <a:rPr lang="en-US" altLang="zh-CN" dirty="0"/>
              <a:t>ROCC</a:t>
            </a:r>
            <a:r>
              <a:rPr lang="zh-CN" altLang="en-US" dirty="0"/>
              <a:t>句子</a:t>
            </a:r>
            <a:r>
              <a:rPr lang="en-US" altLang="zh-CN" dirty="0"/>
              <a:t>set</a:t>
            </a:r>
            <a:r>
              <a:rPr lang="zh-CN" altLang="en-US" dirty="0"/>
              <a:t>排序策略</a:t>
            </a:r>
            <a:r>
              <a:rPr lang="en-US" altLang="zh-CN" dirty="0"/>
              <a:t>:</a:t>
            </a:r>
            <a:br>
              <a:rPr lang="en-US" altLang="zh-CN" dirty="0"/>
            </a:br>
            <a:r>
              <a:rPr lang="en-US" altLang="zh-CN" dirty="0"/>
              <a:t>(a) maximizes the </a:t>
            </a:r>
            <a:r>
              <a:rPr lang="en-US" altLang="zh-CN" b="1" dirty="0"/>
              <a:t>relevance </a:t>
            </a:r>
            <a:r>
              <a:rPr lang="en-US" altLang="zh-CN" dirty="0"/>
              <a:t>of the selected sentences,</a:t>
            </a:r>
            <a:br>
              <a:rPr lang="en-US" altLang="zh-CN" dirty="0"/>
            </a:br>
            <a:r>
              <a:rPr lang="en-US" altLang="zh-CN" dirty="0"/>
              <a:t>(b) minimizes the </a:t>
            </a:r>
            <a:r>
              <a:rPr lang="en-US" altLang="zh-CN" b="1" dirty="0"/>
              <a:t>overlap</a:t>
            </a:r>
            <a:r>
              <a:rPr lang="en-US" altLang="zh-CN" dirty="0"/>
              <a:t> between the selected facts, </a:t>
            </a:r>
            <a:br>
              <a:rPr lang="en-US" altLang="zh-CN" dirty="0"/>
            </a:br>
            <a:r>
              <a:rPr lang="en-US" altLang="zh-CN" dirty="0"/>
              <a:t>(c) maximizes the </a:t>
            </a:r>
            <a:r>
              <a:rPr lang="en-US" altLang="zh-CN" b="1" dirty="0"/>
              <a:t>coverage</a:t>
            </a:r>
            <a:r>
              <a:rPr lang="en-US" altLang="zh-CN" dirty="0"/>
              <a:t> of both question and answer</a:t>
            </a:r>
            <a:endParaRPr lang="zh-CN" altLang="en-US" dirty="0"/>
          </a:p>
        </p:txBody>
      </p:sp>
      <p:pic>
        <p:nvPicPr>
          <p:cNvPr id="10" name="图片 9">
            <a:extLst>
              <a:ext uri="{FF2B5EF4-FFF2-40B4-BE49-F238E27FC236}">
                <a16:creationId xmlns:a16="http://schemas.microsoft.com/office/drawing/2014/main" id="{79E068B3-267E-414C-AC76-664D60603095}"/>
              </a:ext>
            </a:extLst>
          </p:cNvPr>
          <p:cNvPicPr>
            <a:picLocks noChangeAspect="1"/>
          </p:cNvPicPr>
          <p:nvPr/>
        </p:nvPicPr>
        <p:blipFill>
          <a:blip r:embed="rId6"/>
          <a:stretch>
            <a:fillRect/>
          </a:stretch>
        </p:blipFill>
        <p:spPr>
          <a:xfrm>
            <a:off x="7563173" y="1518267"/>
            <a:ext cx="4420649" cy="760308"/>
          </a:xfrm>
          <a:prstGeom prst="rect">
            <a:avLst/>
          </a:prstGeom>
        </p:spPr>
      </p:pic>
      <p:sp>
        <p:nvSpPr>
          <p:cNvPr id="12" name="矩形 11">
            <a:extLst>
              <a:ext uri="{FF2B5EF4-FFF2-40B4-BE49-F238E27FC236}">
                <a16:creationId xmlns:a16="http://schemas.microsoft.com/office/drawing/2014/main" id="{7BB4A264-AA1D-43A7-AF74-042468594A9F}"/>
              </a:ext>
            </a:extLst>
          </p:cNvPr>
          <p:cNvSpPr/>
          <p:nvPr/>
        </p:nvSpPr>
        <p:spPr>
          <a:xfrm>
            <a:off x="8009197" y="2373646"/>
            <a:ext cx="2358338" cy="369332"/>
          </a:xfrm>
          <a:prstGeom prst="rect">
            <a:avLst/>
          </a:prstGeom>
        </p:spPr>
        <p:txBody>
          <a:bodyPr wrap="none">
            <a:spAutoFit/>
          </a:bodyPr>
          <a:lstStyle/>
          <a:p>
            <a:r>
              <a:rPr lang="en-US" altLang="zh-CN" dirty="0"/>
              <a:t>Relevance (R): TF-IDF </a:t>
            </a:r>
            <a:endParaRPr lang="zh-CN" altLang="en-US" dirty="0"/>
          </a:p>
        </p:txBody>
      </p:sp>
      <p:sp>
        <p:nvSpPr>
          <p:cNvPr id="14" name="矩形 13">
            <a:extLst>
              <a:ext uri="{FF2B5EF4-FFF2-40B4-BE49-F238E27FC236}">
                <a16:creationId xmlns:a16="http://schemas.microsoft.com/office/drawing/2014/main" id="{7294F3D8-B0C6-4BFE-8BB3-E275EF210C35}"/>
              </a:ext>
            </a:extLst>
          </p:cNvPr>
          <p:cNvSpPr/>
          <p:nvPr/>
        </p:nvSpPr>
        <p:spPr>
          <a:xfrm>
            <a:off x="7878713" y="2838049"/>
            <a:ext cx="4801314" cy="923330"/>
          </a:xfrm>
          <a:prstGeom prst="rect">
            <a:avLst/>
          </a:prstGeom>
        </p:spPr>
        <p:txBody>
          <a:bodyPr wrap="none">
            <a:spAutoFit/>
          </a:bodyPr>
          <a:lstStyle/>
          <a:p>
            <a:r>
              <a:rPr lang="en-US" altLang="zh-CN" b="1" dirty="0"/>
              <a:t>Overlap (O)</a:t>
            </a:r>
            <a:r>
              <a:rPr lang="en-US" altLang="zh-CN" dirty="0"/>
              <a:t>:</a:t>
            </a:r>
            <a:r>
              <a:rPr lang="zh-CN" altLang="en-US" dirty="0"/>
              <a:t>证据句子之间的多样性和互补性</a:t>
            </a:r>
            <a:br>
              <a:rPr lang="en-US" altLang="zh-CN" dirty="0"/>
            </a:br>
            <a:r>
              <a:rPr lang="zh-CN" altLang="en-US" dirty="0"/>
              <a:t>最小化分数，减少冗余、鼓励融合的句子处理</a:t>
            </a:r>
            <a:br>
              <a:rPr lang="en-US" altLang="zh-CN" dirty="0"/>
            </a:br>
            <a:r>
              <a:rPr lang="zh-CN" altLang="en-US" dirty="0"/>
              <a:t>问题和答案的不同部分</a:t>
            </a:r>
          </a:p>
        </p:txBody>
      </p:sp>
      <p:pic>
        <p:nvPicPr>
          <p:cNvPr id="15" name="图片 14">
            <a:extLst>
              <a:ext uri="{FF2B5EF4-FFF2-40B4-BE49-F238E27FC236}">
                <a16:creationId xmlns:a16="http://schemas.microsoft.com/office/drawing/2014/main" id="{C396DFF5-9221-4439-B010-71A451DF7B25}"/>
              </a:ext>
            </a:extLst>
          </p:cNvPr>
          <p:cNvPicPr>
            <a:picLocks noChangeAspect="1"/>
          </p:cNvPicPr>
          <p:nvPr/>
        </p:nvPicPr>
        <p:blipFill>
          <a:blip r:embed="rId7"/>
          <a:stretch>
            <a:fillRect/>
          </a:stretch>
        </p:blipFill>
        <p:spPr>
          <a:xfrm>
            <a:off x="8101197" y="3718203"/>
            <a:ext cx="4276725" cy="1104900"/>
          </a:xfrm>
          <a:prstGeom prst="rect">
            <a:avLst/>
          </a:prstGeom>
        </p:spPr>
      </p:pic>
      <p:sp>
        <p:nvSpPr>
          <p:cNvPr id="18" name="矩形 17">
            <a:extLst>
              <a:ext uri="{FF2B5EF4-FFF2-40B4-BE49-F238E27FC236}">
                <a16:creationId xmlns:a16="http://schemas.microsoft.com/office/drawing/2014/main" id="{9C069432-905E-4D04-9968-1A9D3495EE7A}"/>
              </a:ext>
            </a:extLst>
          </p:cNvPr>
          <p:cNvSpPr/>
          <p:nvPr/>
        </p:nvSpPr>
        <p:spPr>
          <a:xfrm>
            <a:off x="8237385" y="4823103"/>
            <a:ext cx="3954615" cy="646331"/>
          </a:xfrm>
          <a:prstGeom prst="rect">
            <a:avLst/>
          </a:prstGeom>
        </p:spPr>
        <p:txBody>
          <a:bodyPr wrap="square">
            <a:spAutoFit/>
          </a:bodyPr>
          <a:lstStyle/>
          <a:p>
            <a:r>
              <a:rPr lang="en-US" altLang="zh-CN" b="1" dirty="0"/>
              <a:t>Coverage (C):</a:t>
            </a:r>
            <a:r>
              <a:rPr lang="zh-CN" altLang="en-US" b="1" dirty="0"/>
              <a:t>重叠分数补充，量与问题、答案的重合度，应该提高</a:t>
            </a:r>
          </a:p>
        </p:txBody>
      </p:sp>
      <p:pic>
        <p:nvPicPr>
          <p:cNvPr id="19" name="图片 18">
            <a:extLst>
              <a:ext uri="{FF2B5EF4-FFF2-40B4-BE49-F238E27FC236}">
                <a16:creationId xmlns:a16="http://schemas.microsoft.com/office/drawing/2014/main" id="{CC772488-3FC7-4A08-9402-68C336DC563E}"/>
              </a:ext>
            </a:extLst>
          </p:cNvPr>
          <p:cNvPicPr>
            <a:picLocks noChangeAspect="1"/>
          </p:cNvPicPr>
          <p:nvPr/>
        </p:nvPicPr>
        <p:blipFill>
          <a:blip r:embed="rId8"/>
          <a:stretch>
            <a:fillRect/>
          </a:stretch>
        </p:blipFill>
        <p:spPr>
          <a:xfrm>
            <a:off x="8271592" y="5619312"/>
            <a:ext cx="3886200" cy="1190625"/>
          </a:xfrm>
          <a:prstGeom prst="rect">
            <a:avLst/>
          </a:prstGeom>
        </p:spPr>
      </p:pic>
    </p:spTree>
    <p:extLst>
      <p:ext uri="{BB962C8B-B14F-4D97-AF65-F5344CB8AC3E}">
        <p14:creationId xmlns:p14="http://schemas.microsoft.com/office/powerpoint/2010/main" val="725761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F8892BF-0B8B-49ED-9E6A-0A03526955D2}"/>
              </a:ext>
            </a:extLst>
          </p:cNvPr>
          <p:cNvPicPr>
            <a:picLocks noChangeAspect="1"/>
          </p:cNvPicPr>
          <p:nvPr/>
        </p:nvPicPr>
        <p:blipFill>
          <a:blip r:embed="rId2"/>
          <a:stretch>
            <a:fillRect/>
          </a:stretch>
        </p:blipFill>
        <p:spPr>
          <a:xfrm>
            <a:off x="1" y="0"/>
            <a:ext cx="6532620" cy="1216550"/>
          </a:xfrm>
          <a:prstGeom prst="rect">
            <a:avLst/>
          </a:prstGeom>
        </p:spPr>
      </p:pic>
      <p:sp>
        <p:nvSpPr>
          <p:cNvPr id="3" name="矩形 2">
            <a:extLst>
              <a:ext uri="{FF2B5EF4-FFF2-40B4-BE49-F238E27FC236}">
                <a16:creationId xmlns:a16="http://schemas.microsoft.com/office/drawing/2014/main" id="{BF34ABB5-AEC5-4B89-9832-C9B3F658F85E}"/>
              </a:ext>
            </a:extLst>
          </p:cNvPr>
          <p:cNvSpPr/>
          <p:nvPr/>
        </p:nvSpPr>
        <p:spPr>
          <a:xfrm>
            <a:off x="6359036" y="0"/>
            <a:ext cx="3799438" cy="369332"/>
          </a:xfrm>
          <a:prstGeom prst="rect">
            <a:avLst/>
          </a:prstGeom>
        </p:spPr>
        <p:txBody>
          <a:bodyPr wrap="none">
            <a:spAutoFit/>
          </a:bodyPr>
          <a:lstStyle/>
          <a:p>
            <a:r>
              <a:rPr lang="en-US" altLang="zh-CN" dirty="0">
                <a:hlinkClick r:id="rId3"/>
              </a:rPr>
              <a:t>https://arxiv.org/pdf/1911.11641.pdf</a:t>
            </a:r>
            <a:endParaRPr lang="zh-CN" altLang="en-US" dirty="0"/>
          </a:p>
        </p:txBody>
      </p:sp>
      <p:sp>
        <p:nvSpPr>
          <p:cNvPr id="4" name="文本框 3">
            <a:extLst>
              <a:ext uri="{FF2B5EF4-FFF2-40B4-BE49-F238E27FC236}">
                <a16:creationId xmlns:a16="http://schemas.microsoft.com/office/drawing/2014/main" id="{0F2B9762-3C5D-4CBE-9599-8FFB6A052F09}"/>
              </a:ext>
            </a:extLst>
          </p:cNvPr>
          <p:cNvSpPr txBox="1"/>
          <p:nvPr/>
        </p:nvSpPr>
        <p:spPr>
          <a:xfrm>
            <a:off x="691763" y="1526650"/>
            <a:ext cx="5303520" cy="369332"/>
          </a:xfrm>
          <a:prstGeom prst="rect">
            <a:avLst/>
          </a:prstGeom>
          <a:noFill/>
        </p:spPr>
        <p:txBody>
          <a:bodyPr wrap="square" rtlCol="0">
            <a:spAutoFit/>
          </a:bodyPr>
          <a:lstStyle/>
          <a:p>
            <a:r>
              <a:rPr lang="en-US" altLang="zh-CN" dirty="0"/>
              <a:t>1. </a:t>
            </a:r>
            <a:r>
              <a:rPr lang="zh-CN" altLang="en-US" dirty="0"/>
              <a:t>新的常识推理的数据集</a:t>
            </a:r>
          </a:p>
        </p:txBody>
      </p:sp>
      <p:pic>
        <p:nvPicPr>
          <p:cNvPr id="5" name="图片 4">
            <a:extLst>
              <a:ext uri="{FF2B5EF4-FFF2-40B4-BE49-F238E27FC236}">
                <a16:creationId xmlns:a16="http://schemas.microsoft.com/office/drawing/2014/main" id="{CC292EEA-C9D4-418C-9930-CB2C19499819}"/>
              </a:ext>
            </a:extLst>
          </p:cNvPr>
          <p:cNvPicPr>
            <a:picLocks noChangeAspect="1"/>
          </p:cNvPicPr>
          <p:nvPr/>
        </p:nvPicPr>
        <p:blipFill>
          <a:blip r:embed="rId4"/>
          <a:stretch>
            <a:fillRect/>
          </a:stretch>
        </p:blipFill>
        <p:spPr>
          <a:xfrm>
            <a:off x="-56405" y="2325446"/>
            <a:ext cx="4869485" cy="3145361"/>
          </a:xfrm>
          <a:prstGeom prst="rect">
            <a:avLst/>
          </a:prstGeom>
        </p:spPr>
      </p:pic>
      <p:pic>
        <p:nvPicPr>
          <p:cNvPr id="6" name="图片 5">
            <a:extLst>
              <a:ext uri="{FF2B5EF4-FFF2-40B4-BE49-F238E27FC236}">
                <a16:creationId xmlns:a16="http://schemas.microsoft.com/office/drawing/2014/main" id="{6070A7CF-EB63-49D1-88CE-4465636CE6EF}"/>
              </a:ext>
            </a:extLst>
          </p:cNvPr>
          <p:cNvPicPr>
            <a:picLocks noChangeAspect="1"/>
          </p:cNvPicPr>
          <p:nvPr/>
        </p:nvPicPr>
        <p:blipFill>
          <a:blip r:embed="rId5"/>
          <a:stretch>
            <a:fillRect/>
          </a:stretch>
        </p:blipFill>
        <p:spPr>
          <a:xfrm>
            <a:off x="4813080" y="1387193"/>
            <a:ext cx="6779440" cy="2726996"/>
          </a:xfrm>
          <a:prstGeom prst="rect">
            <a:avLst/>
          </a:prstGeom>
        </p:spPr>
      </p:pic>
    </p:spTree>
    <p:extLst>
      <p:ext uri="{BB962C8B-B14F-4D97-AF65-F5344CB8AC3E}">
        <p14:creationId xmlns:p14="http://schemas.microsoft.com/office/powerpoint/2010/main" val="33567791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85F808D-EE70-4BF0-94F9-8821462577F9}"/>
              </a:ext>
            </a:extLst>
          </p:cNvPr>
          <p:cNvPicPr>
            <a:picLocks noChangeAspect="1"/>
          </p:cNvPicPr>
          <p:nvPr/>
        </p:nvPicPr>
        <p:blipFill>
          <a:blip r:embed="rId2"/>
          <a:stretch>
            <a:fillRect/>
          </a:stretch>
        </p:blipFill>
        <p:spPr>
          <a:xfrm>
            <a:off x="430571" y="117365"/>
            <a:ext cx="6257925" cy="4667250"/>
          </a:xfrm>
          <a:prstGeom prst="rect">
            <a:avLst/>
          </a:prstGeom>
        </p:spPr>
      </p:pic>
    </p:spTree>
    <p:extLst>
      <p:ext uri="{BB962C8B-B14F-4D97-AF65-F5344CB8AC3E}">
        <p14:creationId xmlns:p14="http://schemas.microsoft.com/office/powerpoint/2010/main" val="35402266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CA320E6-5042-4DEA-B517-268DB3D9E09E}"/>
              </a:ext>
            </a:extLst>
          </p:cNvPr>
          <p:cNvPicPr>
            <a:picLocks noChangeAspect="1"/>
          </p:cNvPicPr>
          <p:nvPr/>
        </p:nvPicPr>
        <p:blipFill>
          <a:blip r:embed="rId2"/>
          <a:stretch>
            <a:fillRect/>
          </a:stretch>
        </p:blipFill>
        <p:spPr>
          <a:xfrm>
            <a:off x="830166" y="89204"/>
            <a:ext cx="6762750" cy="5200650"/>
          </a:xfrm>
          <a:prstGeom prst="rect">
            <a:avLst/>
          </a:prstGeom>
        </p:spPr>
      </p:pic>
    </p:spTree>
    <p:extLst>
      <p:ext uri="{BB962C8B-B14F-4D97-AF65-F5344CB8AC3E}">
        <p14:creationId xmlns:p14="http://schemas.microsoft.com/office/powerpoint/2010/main" val="27433755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A272A55-AE8D-42FA-819E-B16F87DDE7CD}"/>
              </a:ext>
            </a:extLst>
          </p:cNvPr>
          <p:cNvPicPr>
            <a:picLocks noChangeAspect="1"/>
          </p:cNvPicPr>
          <p:nvPr/>
        </p:nvPicPr>
        <p:blipFill>
          <a:blip r:embed="rId2"/>
          <a:stretch>
            <a:fillRect/>
          </a:stretch>
        </p:blipFill>
        <p:spPr>
          <a:xfrm>
            <a:off x="2319337" y="881062"/>
            <a:ext cx="7553325" cy="5095875"/>
          </a:xfrm>
          <a:prstGeom prst="rect">
            <a:avLst/>
          </a:prstGeom>
        </p:spPr>
      </p:pic>
    </p:spTree>
    <p:extLst>
      <p:ext uri="{BB962C8B-B14F-4D97-AF65-F5344CB8AC3E}">
        <p14:creationId xmlns:p14="http://schemas.microsoft.com/office/powerpoint/2010/main" val="23014125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099247E-00E1-409B-8B73-10CCB7FDBA6C}"/>
              </a:ext>
            </a:extLst>
          </p:cNvPr>
          <p:cNvPicPr>
            <a:picLocks noChangeAspect="1"/>
          </p:cNvPicPr>
          <p:nvPr/>
        </p:nvPicPr>
        <p:blipFill>
          <a:blip r:embed="rId2"/>
          <a:stretch>
            <a:fillRect/>
          </a:stretch>
        </p:blipFill>
        <p:spPr>
          <a:xfrm>
            <a:off x="1453018" y="118233"/>
            <a:ext cx="6153150" cy="5667375"/>
          </a:xfrm>
          <a:prstGeom prst="rect">
            <a:avLst/>
          </a:prstGeom>
        </p:spPr>
      </p:pic>
    </p:spTree>
    <p:extLst>
      <p:ext uri="{BB962C8B-B14F-4D97-AF65-F5344CB8AC3E}">
        <p14:creationId xmlns:p14="http://schemas.microsoft.com/office/powerpoint/2010/main" val="38372479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0241E29-4076-4F44-B66C-4DF0BA0AA7EA}"/>
              </a:ext>
            </a:extLst>
          </p:cNvPr>
          <p:cNvPicPr>
            <a:picLocks noChangeAspect="1"/>
          </p:cNvPicPr>
          <p:nvPr/>
        </p:nvPicPr>
        <p:blipFill>
          <a:blip r:embed="rId2"/>
          <a:stretch>
            <a:fillRect/>
          </a:stretch>
        </p:blipFill>
        <p:spPr>
          <a:xfrm>
            <a:off x="2038350" y="938212"/>
            <a:ext cx="8115300" cy="4981575"/>
          </a:xfrm>
          <a:prstGeom prst="rect">
            <a:avLst/>
          </a:prstGeom>
        </p:spPr>
      </p:pic>
    </p:spTree>
    <p:extLst>
      <p:ext uri="{BB962C8B-B14F-4D97-AF65-F5344CB8AC3E}">
        <p14:creationId xmlns:p14="http://schemas.microsoft.com/office/powerpoint/2010/main" val="30012289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EA4D7AB-95B9-488C-8E77-DC2D65DE4511}"/>
              </a:ext>
            </a:extLst>
          </p:cNvPr>
          <p:cNvPicPr>
            <a:picLocks noChangeAspect="1"/>
          </p:cNvPicPr>
          <p:nvPr/>
        </p:nvPicPr>
        <p:blipFill>
          <a:blip r:embed="rId2"/>
          <a:stretch>
            <a:fillRect/>
          </a:stretch>
        </p:blipFill>
        <p:spPr>
          <a:xfrm>
            <a:off x="1423987" y="881062"/>
            <a:ext cx="9344025" cy="5095875"/>
          </a:xfrm>
          <a:prstGeom prst="rect">
            <a:avLst/>
          </a:prstGeom>
        </p:spPr>
      </p:pic>
    </p:spTree>
    <p:extLst>
      <p:ext uri="{BB962C8B-B14F-4D97-AF65-F5344CB8AC3E}">
        <p14:creationId xmlns:p14="http://schemas.microsoft.com/office/powerpoint/2010/main" val="36779681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C942CDA-EC13-491E-8E1D-27F8E9FAA7A8}"/>
              </a:ext>
            </a:extLst>
          </p:cNvPr>
          <p:cNvPicPr>
            <a:picLocks noChangeAspect="1"/>
          </p:cNvPicPr>
          <p:nvPr/>
        </p:nvPicPr>
        <p:blipFill>
          <a:blip r:embed="rId2"/>
          <a:stretch>
            <a:fillRect/>
          </a:stretch>
        </p:blipFill>
        <p:spPr>
          <a:xfrm>
            <a:off x="1524000" y="923925"/>
            <a:ext cx="9144000" cy="5010150"/>
          </a:xfrm>
          <a:prstGeom prst="rect">
            <a:avLst/>
          </a:prstGeom>
        </p:spPr>
      </p:pic>
    </p:spTree>
    <p:extLst>
      <p:ext uri="{BB962C8B-B14F-4D97-AF65-F5344CB8AC3E}">
        <p14:creationId xmlns:p14="http://schemas.microsoft.com/office/powerpoint/2010/main" val="26286547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0F4DC3E-059E-478F-8401-0B313D62368B}"/>
              </a:ext>
            </a:extLst>
          </p:cNvPr>
          <p:cNvPicPr>
            <a:picLocks noChangeAspect="1"/>
          </p:cNvPicPr>
          <p:nvPr/>
        </p:nvPicPr>
        <p:blipFill>
          <a:blip r:embed="rId2"/>
          <a:stretch>
            <a:fillRect/>
          </a:stretch>
        </p:blipFill>
        <p:spPr>
          <a:xfrm>
            <a:off x="1947862" y="695325"/>
            <a:ext cx="8296275" cy="5467350"/>
          </a:xfrm>
          <a:prstGeom prst="rect">
            <a:avLst/>
          </a:prstGeom>
        </p:spPr>
      </p:pic>
    </p:spTree>
    <p:extLst>
      <p:ext uri="{BB962C8B-B14F-4D97-AF65-F5344CB8AC3E}">
        <p14:creationId xmlns:p14="http://schemas.microsoft.com/office/powerpoint/2010/main" val="28027566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EFB6021-5CA7-466A-945C-D6009C54C949}"/>
              </a:ext>
            </a:extLst>
          </p:cNvPr>
          <p:cNvPicPr>
            <a:picLocks noChangeAspect="1"/>
          </p:cNvPicPr>
          <p:nvPr/>
        </p:nvPicPr>
        <p:blipFill>
          <a:blip r:embed="rId2"/>
          <a:stretch>
            <a:fillRect/>
          </a:stretch>
        </p:blipFill>
        <p:spPr>
          <a:xfrm>
            <a:off x="2243137" y="1081087"/>
            <a:ext cx="7705725" cy="4695825"/>
          </a:xfrm>
          <a:prstGeom prst="rect">
            <a:avLst/>
          </a:prstGeom>
        </p:spPr>
      </p:pic>
    </p:spTree>
    <p:extLst>
      <p:ext uri="{BB962C8B-B14F-4D97-AF65-F5344CB8AC3E}">
        <p14:creationId xmlns:p14="http://schemas.microsoft.com/office/powerpoint/2010/main" val="1346732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5BB00C1-A382-400C-AF2F-B0A4BFC2BA1D}"/>
              </a:ext>
            </a:extLst>
          </p:cNvPr>
          <p:cNvPicPr>
            <a:picLocks noChangeAspect="1"/>
          </p:cNvPicPr>
          <p:nvPr/>
        </p:nvPicPr>
        <p:blipFill>
          <a:blip r:embed="rId2"/>
          <a:stretch>
            <a:fillRect/>
          </a:stretch>
        </p:blipFill>
        <p:spPr>
          <a:xfrm>
            <a:off x="303847" y="93800"/>
            <a:ext cx="8658225" cy="5000625"/>
          </a:xfrm>
          <a:prstGeom prst="rect">
            <a:avLst/>
          </a:prstGeom>
        </p:spPr>
      </p:pic>
    </p:spTree>
    <p:extLst>
      <p:ext uri="{BB962C8B-B14F-4D97-AF65-F5344CB8AC3E}">
        <p14:creationId xmlns:p14="http://schemas.microsoft.com/office/powerpoint/2010/main" val="1935332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C2DAD00-E69A-4754-8E2C-2401579EDA49}"/>
              </a:ext>
            </a:extLst>
          </p:cNvPr>
          <p:cNvPicPr>
            <a:picLocks noChangeAspect="1"/>
          </p:cNvPicPr>
          <p:nvPr/>
        </p:nvPicPr>
        <p:blipFill>
          <a:blip r:embed="rId2"/>
          <a:stretch>
            <a:fillRect/>
          </a:stretch>
        </p:blipFill>
        <p:spPr>
          <a:xfrm>
            <a:off x="0" y="0"/>
            <a:ext cx="4704604" cy="1173831"/>
          </a:xfrm>
          <a:prstGeom prst="rect">
            <a:avLst/>
          </a:prstGeom>
        </p:spPr>
      </p:pic>
      <p:sp>
        <p:nvSpPr>
          <p:cNvPr id="3" name="文本框 2">
            <a:extLst>
              <a:ext uri="{FF2B5EF4-FFF2-40B4-BE49-F238E27FC236}">
                <a16:creationId xmlns:a16="http://schemas.microsoft.com/office/drawing/2014/main" id="{DD154436-9705-4B46-952B-DACDFDBD255D}"/>
              </a:ext>
            </a:extLst>
          </p:cNvPr>
          <p:cNvSpPr txBox="1"/>
          <p:nvPr/>
        </p:nvSpPr>
        <p:spPr>
          <a:xfrm>
            <a:off x="4826441" y="0"/>
            <a:ext cx="6368995" cy="1384995"/>
          </a:xfrm>
          <a:prstGeom prst="rect">
            <a:avLst/>
          </a:prstGeom>
          <a:noFill/>
        </p:spPr>
        <p:txBody>
          <a:bodyPr wrap="square" rtlCol="0">
            <a:spAutoFit/>
          </a:bodyPr>
          <a:lstStyle/>
          <a:p>
            <a:r>
              <a:rPr lang="en-US" altLang="zh-CN" sz="1200" dirty="0"/>
              <a:t>1. </a:t>
            </a:r>
            <a:r>
              <a:rPr lang="zh-CN" altLang="en-US" sz="1200" dirty="0"/>
              <a:t>难点</a:t>
            </a:r>
            <a:r>
              <a:rPr lang="en-US" altLang="zh-CN" sz="1200" dirty="0"/>
              <a:t>: </a:t>
            </a:r>
            <a:r>
              <a:rPr lang="zh-CN" altLang="en-US" sz="1200" dirty="0"/>
              <a:t>对于</a:t>
            </a:r>
            <a:r>
              <a:rPr lang="en-US" altLang="zh-CN" sz="1200" dirty="0"/>
              <a:t>single-hop</a:t>
            </a:r>
            <a:r>
              <a:rPr lang="zh-CN" altLang="en-US" sz="1200" dirty="0"/>
              <a:t>比较而言，主要是 检索的段落可能和问题的词汇重叠特别小，难以检索，必须  </a:t>
            </a:r>
            <a:r>
              <a:rPr lang="en-US" altLang="zh-CN" sz="1200" dirty="0"/>
              <a:t>1</a:t>
            </a:r>
            <a:r>
              <a:rPr lang="zh-CN" altLang="en-US" sz="1200" dirty="0"/>
              <a:t>文章</a:t>
            </a:r>
            <a:r>
              <a:rPr lang="en-US" altLang="zh-CN" sz="1200" dirty="0"/>
              <a:t>+</a:t>
            </a:r>
            <a:r>
              <a:rPr lang="zh-CN" altLang="en-US" sz="1200" dirty="0"/>
              <a:t>问题才可以，顺序检索</a:t>
            </a:r>
            <a:br>
              <a:rPr lang="en-US" altLang="zh-CN" sz="1200" dirty="0"/>
            </a:br>
            <a:r>
              <a:rPr lang="en-US" altLang="zh-CN" sz="1200" dirty="0"/>
              <a:t>2. </a:t>
            </a:r>
            <a:r>
              <a:rPr lang="zh-CN" altLang="en-US" sz="1200" dirty="0"/>
              <a:t>最重要的使用了 超链接图结构，相当于文章检索的范围固定了很多，而且图结构通过超链接</a:t>
            </a:r>
            <a:r>
              <a:rPr lang="en-US" altLang="zh-CN" sz="1200" dirty="0">
                <a:sym typeface="Wingdings" panose="05000000000000000000" pitchFamily="2" charset="2"/>
              </a:rPr>
              <a:t></a:t>
            </a:r>
            <a:r>
              <a:rPr lang="zh-CN" altLang="en-US" sz="1200" dirty="0"/>
              <a:t>去指导检索，同样先使用 </a:t>
            </a:r>
            <a:r>
              <a:rPr lang="en-US" altLang="zh-CN" sz="1200" dirty="0"/>
              <a:t>TF-IDF</a:t>
            </a:r>
            <a:r>
              <a:rPr lang="zh-CN" altLang="en-US" sz="1200" dirty="0"/>
              <a:t>过滤，然后</a:t>
            </a:r>
            <a:r>
              <a:rPr lang="en-US" altLang="zh-CN" sz="1200" dirty="0"/>
              <a:t>Beam search </a:t>
            </a:r>
            <a:r>
              <a:rPr lang="zh-CN" altLang="en-US" sz="1200" dirty="0"/>
              <a:t>选择</a:t>
            </a:r>
            <a:r>
              <a:rPr lang="en-US" altLang="zh-CN" sz="1200" dirty="0"/>
              <a:t>top B</a:t>
            </a:r>
            <a:r>
              <a:rPr lang="zh-CN" altLang="en-US" sz="1200" dirty="0"/>
              <a:t>个搜索路径，使用阅读理解进一步进行 </a:t>
            </a:r>
            <a:r>
              <a:rPr lang="en-US" altLang="zh-CN" sz="1200" dirty="0"/>
              <a:t>re-ranking</a:t>
            </a:r>
            <a:r>
              <a:rPr lang="zh-CN" altLang="en-US" sz="1200" dirty="0"/>
              <a:t>和</a:t>
            </a:r>
            <a:r>
              <a:rPr lang="en-US" altLang="zh-CN" sz="1200" dirty="0"/>
              <a:t>span</a:t>
            </a:r>
            <a:r>
              <a:rPr lang="zh-CN" altLang="en-US" sz="1200" dirty="0"/>
              <a:t>预测</a:t>
            </a:r>
            <a:br>
              <a:rPr lang="en-US" altLang="zh-CN" sz="1200" dirty="0"/>
            </a:br>
            <a:r>
              <a:rPr lang="en-US" altLang="zh-CN" sz="1200" b="1" dirty="0"/>
              <a:t>graph-based recurrent retrieval approach</a:t>
            </a:r>
            <a:r>
              <a:rPr lang="en-US" altLang="zh-CN" sz="1200" dirty="0"/>
              <a:t>, which </a:t>
            </a:r>
            <a:r>
              <a:rPr lang="en-US" altLang="zh-CN" sz="1200" b="1" dirty="0"/>
              <a:t>retrieves reasoning paths </a:t>
            </a:r>
            <a:r>
              <a:rPr lang="en-US" altLang="zh-CN" sz="1200" dirty="0"/>
              <a:t>over the </a:t>
            </a:r>
            <a:r>
              <a:rPr lang="en-US" altLang="zh-CN" sz="1200" b="1" dirty="0"/>
              <a:t>Wikipedia graph </a:t>
            </a:r>
            <a:r>
              <a:rPr lang="en-US" altLang="zh-CN" sz="1200" dirty="0"/>
              <a:t>to answer </a:t>
            </a:r>
            <a:r>
              <a:rPr lang="en-US" altLang="zh-CN" sz="1200" b="1" dirty="0"/>
              <a:t>multi-hop open-domain </a:t>
            </a:r>
            <a:r>
              <a:rPr lang="en-US" altLang="zh-CN" sz="1200" dirty="0"/>
              <a:t>questions</a:t>
            </a:r>
            <a:endParaRPr lang="zh-CN" altLang="en-US" sz="1200" dirty="0"/>
          </a:p>
        </p:txBody>
      </p:sp>
      <p:pic>
        <p:nvPicPr>
          <p:cNvPr id="4" name="图片 3">
            <a:extLst>
              <a:ext uri="{FF2B5EF4-FFF2-40B4-BE49-F238E27FC236}">
                <a16:creationId xmlns:a16="http://schemas.microsoft.com/office/drawing/2014/main" id="{A4C81CDD-9DC5-491F-A87C-B330BD3165F4}"/>
              </a:ext>
            </a:extLst>
          </p:cNvPr>
          <p:cNvPicPr>
            <a:picLocks noChangeAspect="1"/>
          </p:cNvPicPr>
          <p:nvPr/>
        </p:nvPicPr>
        <p:blipFill rotWithShape="1">
          <a:blip r:embed="rId3"/>
          <a:srcRect l="1426" t="362" r="2764"/>
          <a:stretch/>
        </p:blipFill>
        <p:spPr>
          <a:xfrm>
            <a:off x="32649" y="1331999"/>
            <a:ext cx="4815347" cy="1338096"/>
          </a:xfrm>
          <a:prstGeom prst="rect">
            <a:avLst/>
          </a:prstGeom>
        </p:spPr>
      </p:pic>
      <p:pic>
        <p:nvPicPr>
          <p:cNvPr id="5" name="图片 4">
            <a:extLst>
              <a:ext uri="{FF2B5EF4-FFF2-40B4-BE49-F238E27FC236}">
                <a16:creationId xmlns:a16="http://schemas.microsoft.com/office/drawing/2014/main" id="{38293E13-2C75-4E7C-B2F2-DA5A186D61E0}"/>
              </a:ext>
            </a:extLst>
          </p:cNvPr>
          <p:cNvPicPr>
            <a:picLocks noChangeAspect="1"/>
          </p:cNvPicPr>
          <p:nvPr/>
        </p:nvPicPr>
        <p:blipFill>
          <a:blip r:embed="rId4"/>
          <a:stretch>
            <a:fillRect/>
          </a:stretch>
        </p:blipFill>
        <p:spPr>
          <a:xfrm>
            <a:off x="-13804" y="2733538"/>
            <a:ext cx="4886698" cy="2605884"/>
          </a:xfrm>
          <a:prstGeom prst="rect">
            <a:avLst/>
          </a:prstGeom>
        </p:spPr>
      </p:pic>
      <p:pic>
        <p:nvPicPr>
          <p:cNvPr id="6" name="图片 5">
            <a:extLst>
              <a:ext uri="{FF2B5EF4-FFF2-40B4-BE49-F238E27FC236}">
                <a16:creationId xmlns:a16="http://schemas.microsoft.com/office/drawing/2014/main" id="{02BFDB46-E57F-4B79-97EA-24FD999A4F12}"/>
              </a:ext>
            </a:extLst>
          </p:cNvPr>
          <p:cNvPicPr>
            <a:picLocks noChangeAspect="1"/>
          </p:cNvPicPr>
          <p:nvPr/>
        </p:nvPicPr>
        <p:blipFill>
          <a:blip r:embed="rId5"/>
          <a:stretch>
            <a:fillRect/>
          </a:stretch>
        </p:blipFill>
        <p:spPr>
          <a:xfrm>
            <a:off x="7036268" y="1755629"/>
            <a:ext cx="2383860" cy="1916529"/>
          </a:xfrm>
          <a:prstGeom prst="rect">
            <a:avLst/>
          </a:prstGeom>
        </p:spPr>
      </p:pic>
      <p:pic>
        <p:nvPicPr>
          <p:cNvPr id="7" name="图片 6">
            <a:extLst>
              <a:ext uri="{FF2B5EF4-FFF2-40B4-BE49-F238E27FC236}">
                <a16:creationId xmlns:a16="http://schemas.microsoft.com/office/drawing/2014/main" id="{433257D8-FECE-4539-A386-64B35AE0401F}"/>
              </a:ext>
            </a:extLst>
          </p:cNvPr>
          <p:cNvPicPr>
            <a:picLocks noChangeAspect="1"/>
          </p:cNvPicPr>
          <p:nvPr/>
        </p:nvPicPr>
        <p:blipFill>
          <a:blip r:embed="rId6"/>
          <a:stretch>
            <a:fillRect/>
          </a:stretch>
        </p:blipFill>
        <p:spPr>
          <a:xfrm>
            <a:off x="4821831" y="1802625"/>
            <a:ext cx="2186609" cy="1906275"/>
          </a:xfrm>
          <a:prstGeom prst="rect">
            <a:avLst/>
          </a:prstGeom>
        </p:spPr>
      </p:pic>
      <p:pic>
        <p:nvPicPr>
          <p:cNvPr id="8" name="图片 7">
            <a:extLst>
              <a:ext uri="{FF2B5EF4-FFF2-40B4-BE49-F238E27FC236}">
                <a16:creationId xmlns:a16="http://schemas.microsoft.com/office/drawing/2014/main" id="{0C027A94-685C-4E21-A944-EE99DFA34394}"/>
              </a:ext>
            </a:extLst>
          </p:cNvPr>
          <p:cNvPicPr>
            <a:picLocks noChangeAspect="1"/>
          </p:cNvPicPr>
          <p:nvPr/>
        </p:nvPicPr>
        <p:blipFill>
          <a:blip r:embed="rId7"/>
          <a:stretch>
            <a:fillRect/>
          </a:stretch>
        </p:blipFill>
        <p:spPr>
          <a:xfrm>
            <a:off x="9420128" y="1924252"/>
            <a:ext cx="2843761" cy="1634875"/>
          </a:xfrm>
          <a:prstGeom prst="rect">
            <a:avLst/>
          </a:prstGeom>
        </p:spPr>
      </p:pic>
      <p:pic>
        <p:nvPicPr>
          <p:cNvPr id="9" name="图片 8">
            <a:extLst>
              <a:ext uri="{FF2B5EF4-FFF2-40B4-BE49-F238E27FC236}">
                <a16:creationId xmlns:a16="http://schemas.microsoft.com/office/drawing/2014/main" id="{26702414-3B7B-4F3B-B843-F64970126160}"/>
              </a:ext>
            </a:extLst>
          </p:cNvPr>
          <p:cNvPicPr>
            <a:picLocks noChangeAspect="1"/>
          </p:cNvPicPr>
          <p:nvPr/>
        </p:nvPicPr>
        <p:blipFill>
          <a:blip r:embed="rId8"/>
          <a:stretch>
            <a:fillRect/>
          </a:stretch>
        </p:blipFill>
        <p:spPr>
          <a:xfrm>
            <a:off x="9900577" y="3689404"/>
            <a:ext cx="2291423" cy="1487059"/>
          </a:xfrm>
          <a:prstGeom prst="rect">
            <a:avLst/>
          </a:prstGeom>
        </p:spPr>
      </p:pic>
      <p:pic>
        <p:nvPicPr>
          <p:cNvPr id="10" name="图片 9">
            <a:extLst>
              <a:ext uri="{FF2B5EF4-FFF2-40B4-BE49-F238E27FC236}">
                <a16:creationId xmlns:a16="http://schemas.microsoft.com/office/drawing/2014/main" id="{6118F6A8-FE8F-4D95-9FC9-67C4E416CFAB}"/>
              </a:ext>
            </a:extLst>
          </p:cNvPr>
          <p:cNvPicPr>
            <a:picLocks noChangeAspect="1"/>
          </p:cNvPicPr>
          <p:nvPr/>
        </p:nvPicPr>
        <p:blipFill>
          <a:blip r:embed="rId9"/>
          <a:stretch>
            <a:fillRect/>
          </a:stretch>
        </p:blipFill>
        <p:spPr>
          <a:xfrm>
            <a:off x="8077871" y="3770808"/>
            <a:ext cx="1822706" cy="1275378"/>
          </a:xfrm>
          <a:prstGeom prst="rect">
            <a:avLst/>
          </a:prstGeom>
        </p:spPr>
      </p:pic>
      <p:sp>
        <p:nvSpPr>
          <p:cNvPr id="11" name="文本框 10">
            <a:extLst>
              <a:ext uri="{FF2B5EF4-FFF2-40B4-BE49-F238E27FC236}">
                <a16:creationId xmlns:a16="http://schemas.microsoft.com/office/drawing/2014/main" id="{AD6E771C-B482-4A3B-9AA2-FC9093ED15E0}"/>
              </a:ext>
            </a:extLst>
          </p:cNvPr>
          <p:cNvSpPr txBox="1"/>
          <p:nvPr/>
        </p:nvSpPr>
        <p:spPr>
          <a:xfrm>
            <a:off x="4357315" y="5557962"/>
            <a:ext cx="5062813" cy="369332"/>
          </a:xfrm>
          <a:prstGeom prst="rect">
            <a:avLst/>
          </a:prstGeom>
          <a:noFill/>
        </p:spPr>
        <p:txBody>
          <a:bodyPr wrap="square" rtlCol="0">
            <a:spAutoFit/>
          </a:bodyPr>
          <a:lstStyle/>
          <a:p>
            <a:r>
              <a:rPr lang="en-US" altLang="zh-CN" dirty="0"/>
              <a:t>1. IR-MRC</a:t>
            </a:r>
            <a:r>
              <a:rPr lang="zh-CN" altLang="en-US" dirty="0"/>
              <a:t>两阶段分开的 </a:t>
            </a:r>
            <a:r>
              <a:rPr lang="en-US" altLang="zh-CN" dirty="0">
                <a:sym typeface="Wingdings" panose="05000000000000000000" pitchFamily="2" charset="2"/>
              </a:rPr>
              <a:t> End-2-End</a:t>
            </a:r>
            <a:endParaRPr lang="zh-CN" altLang="en-US" dirty="0"/>
          </a:p>
        </p:txBody>
      </p:sp>
    </p:spTree>
    <p:extLst>
      <p:ext uri="{BB962C8B-B14F-4D97-AF65-F5344CB8AC3E}">
        <p14:creationId xmlns:p14="http://schemas.microsoft.com/office/powerpoint/2010/main" val="14210510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BD1ECE6-F7B1-456D-9DAD-FF86C8E7EB18}"/>
              </a:ext>
            </a:extLst>
          </p:cNvPr>
          <p:cNvPicPr>
            <a:picLocks noChangeAspect="1"/>
          </p:cNvPicPr>
          <p:nvPr/>
        </p:nvPicPr>
        <p:blipFill>
          <a:blip r:embed="rId2"/>
          <a:stretch>
            <a:fillRect/>
          </a:stretch>
        </p:blipFill>
        <p:spPr>
          <a:xfrm>
            <a:off x="806809" y="0"/>
            <a:ext cx="7334250" cy="2876550"/>
          </a:xfrm>
          <a:prstGeom prst="rect">
            <a:avLst/>
          </a:prstGeom>
        </p:spPr>
      </p:pic>
      <p:pic>
        <p:nvPicPr>
          <p:cNvPr id="3" name="图片 2">
            <a:extLst>
              <a:ext uri="{FF2B5EF4-FFF2-40B4-BE49-F238E27FC236}">
                <a16:creationId xmlns:a16="http://schemas.microsoft.com/office/drawing/2014/main" id="{7844DA68-D017-4E56-8A76-10BCD5521DE9}"/>
              </a:ext>
            </a:extLst>
          </p:cNvPr>
          <p:cNvPicPr>
            <a:picLocks noChangeAspect="1"/>
          </p:cNvPicPr>
          <p:nvPr/>
        </p:nvPicPr>
        <p:blipFill>
          <a:blip r:embed="rId3"/>
          <a:stretch>
            <a:fillRect/>
          </a:stretch>
        </p:blipFill>
        <p:spPr>
          <a:xfrm>
            <a:off x="1981200" y="1062037"/>
            <a:ext cx="8229600" cy="4733925"/>
          </a:xfrm>
          <a:prstGeom prst="rect">
            <a:avLst/>
          </a:prstGeom>
        </p:spPr>
      </p:pic>
    </p:spTree>
    <p:extLst>
      <p:ext uri="{BB962C8B-B14F-4D97-AF65-F5344CB8AC3E}">
        <p14:creationId xmlns:p14="http://schemas.microsoft.com/office/powerpoint/2010/main" val="25625837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4FB7132-9B79-44CA-9AA4-D8F1BD18A62C}"/>
              </a:ext>
            </a:extLst>
          </p:cNvPr>
          <p:cNvPicPr>
            <a:picLocks noChangeAspect="1"/>
          </p:cNvPicPr>
          <p:nvPr/>
        </p:nvPicPr>
        <p:blipFill>
          <a:blip r:embed="rId2"/>
          <a:stretch>
            <a:fillRect/>
          </a:stretch>
        </p:blipFill>
        <p:spPr>
          <a:xfrm>
            <a:off x="159109" y="266492"/>
            <a:ext cx="8629650" cy="4257675"/>
          </a:xfrm>
          <a:prstGeom prst="rect">
            <a:avLst/>
          </a:prstGeom>
        </p:spPr>
      </p:pic>
    </p:spTree>
    <p:extLst>
      <p:ext uri="{BB962C8B-B14F-4D97-AF65-F5344CB8AC3E}">
        <p14:creationId xmlns:p14="http://schemas.microsoft.com/office/powerpoint/2010/main" val="10122027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03F18F9-4CD9-4431-B71D-2A76DEFAE20A}"/>
              </a:ext>
            </a:extLst>
          </p:cNvPr>
          <p:cNvPicPr>
            <a:picLocks noChangeAspect="1"/>
          </p:cNvPicPr>
          <p:nvPr/>
        </p:nvPicPr>
        <p:blipFill>
          <a:blip r:embed="rId2"/>
          <a:stretch>
            <a:fillRect/>
          </a:stretch>
        </p:blipFill>
        <p:spPr>
          <a:xfrm>
            <a:off x="1857375" y="1485900"/>
            <a:ext cx="8477250" cy="3886200"/>
          </a:xfrm>
          <a:prstGeom prst="rect">
            <a:avLst/>
          </a:prstGeom>
        </p:spPr>
      </p:pic>
    </p:spTree>
    <p:extLst>
      <p:ext uri="{BB962C8B-B14F-4D97-AF65-F5344CB8AC3E}">
        <p14:creationId xmlns:p14="http://schemas.microsoft.com/office/powerpoint/2010/main" val="699399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7F7E211-C562-4410-BE35-74FF7B9F333C}"/>
              </a:ext>
            </a:extLst>
          </p:cNvPr>
          <p:cNvPicPr>
            <a:picLocks noChangeAspect="1"/>
          </p:cNvPicPr>
          <p:nvPr/>
        </p:nvPicPr>
        <p:blipFill>
          <a:blip r:embed="rId2"/>
          <a:stretch>
            <a:fillRect/>
          </a:stretch>
        </p:blipFill>
        <p:spPr>
          <a:xfrm>
            <a:off x="1795462" y="614362"/>
            <a:ext cx="8601075" cy="5629275"/>
          </a:xfrm>
          <a:prstGeom prst="rect">
            <a:avLst/>
          </a:prstGeom>
        </p:spPr>
      </p:pic>
    </p:spTree>
    <p:extLst>
      <p:ext uri="{BB962C8B-B14F-4D97-AF65-F5344CB8AC3E}">
        <p14:creationId xmlns:p14="http://schemas.microsoft.com/office/powerpoint/2010/main" val="16132828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69D71FA-EB71-4E2C-81A0-50F00629914C}"/>
              </a:ext>
            </a:extLst>
          </p:cNvPr>
          <p:cNvPicPr>
            <a:picLocks noChangeAspect="1"/>
          </p:cNvPicPr>
          <p:nvPr/>
        </p:nvPicPr>
        <p:blipFill>
          <a:blip r:embed="rId2"/>
          <a:stretch>
            <a:fillRect/>
          </a:stretch>
        </p:blipFill>
        <p:spPr>
          <a:xfrm>
            <a:off x="1857375" y="757237"/>
            <a:ext cx="8477250" cy="5343525"/>
          </a:xfrm>
          <a:prstGeom prst="rect">
            <a:avLst/>
          </a:prstGeom>
        </p:spPr>
      </p:pic>
    </p:spTree>
    <p:extLst>
      <p:ext uri="{BB962C8B-B14F-4D97-AF65-F5344CB8AC3E}">
        <p14:creationId xmlns:p14="http://schemas.microsoft.com/office/powerpoint/2010/main" val="13962982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EFA162-E3CF-42C4-904E-1EAC5A9CEED7}"/>
              </a:ext>
            </a:extLst>
          </p:cNvPr>
          <p:cNvPicPr>
            <a:picLocks noChangeAspect="1"/>
          </p:cNvPicPr>
          <p:nvPr/>
        </p:nvPicPr>
        <p:blipFill>
          <a:blip r:embed="rId2"/>
          <a:stretch>
            <a:fillRect/>
          </a:stretch>
        </p:blipFill>
        <p:spPr>
          <a:xfrm>
            <a:off x="2243137" y="695325"/>
            <a:ext cx="7705725" cy="5467350"/>
          </a:xfrm>
          <a:prstGeom prst="rect">
            <a:avLst/>
          </a:prstGeom>
        </p:spPr>
      </p:pic>
    </p:spTree>
    <p:extLst>
      <p:ext uri="{BB962C8B-B14F-4D97-AF65-F5344CB8AC3E}">
        <p14:creationId xmlns:p14="http://schemas.microsoft.com/office/powerpoint/2010/main" val="25783918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3EACDFF-90B4-43D3-9B19-40BB6F0D30A1}"/>
              </a:ext>
            </a:extLst>
          </p:cNvPr>
          <p:cNvPicPr>
            <a:picLocks noChangeAspect="1"/>
          </p:cNvPicPr>
          <p:nvPr/>
        </p:nvPicPr>
        <p:blipFill>
          <a:blip r:embed="rId2"/>
          <a:stretch>
            <a:fillRect/>
          </a:stretch>
        </p:blipFill>
        <p:spPr>
          <a:xfrm>
            <a:off x="1990725" y="657225"/>
            <a:ext cx="8210550" cy="5543550"/>
          </a:xfrm>
          <a:prstGeom prst="rect">
            <a:avLst/>
          </a:prstGeom>
        </p:spPr>
      </p:pic>
    </p:spTree>
    <p:extLst>
      <p:ext uri="{BB962C8B-B14F-4D97-AF65-F5344CB8AC3E}">
        <p14:creationId xmlns:p14="http://schemas.microsoft.com/office/powerpoint/2010/main" val="24880261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C7F0AF6-ED2A-4617-92B8-B4E181FEDC1A}"/>
              </a:ext>
            </a:extLst>
          </p:cNvPr>
          <p:cNvPicPr>
            <a:picLocks noChangeAspect="1"/>
          </p:cNvPicPr>
          <p:nvPr/>
        </p:nvPicPr>
        <p:blipFill>
          <a:blip r:embed="rId2"/>
          <a:stretch>
            <a:fillRect/>
          </a:stretch>
        </p:blipFill>
        <p:spPr>
          <a:xfrm>
            <a:off x="213774" y="81128"/>
            <a:ext cx="7486650" cy="5057775"/>
          </a:xfrm>
          <a:prstGeom prst="rect">
            <a:avLst/>
          </a:prstGeom>
        </p:spPr>
      </p:pic>
    </p:spTree>
    <p:extLst>
      <p:ext uri="{BB962C8B-B14F-4D97-AF65-F5344CB8AC3E}">
        <p14:creationId xmlns:p14="http://schemas.microsoft.com/office/powerpoint/2010/main" val="1106618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9EC4C1A-14A1-4B75-8556-26719190DC36}"/>
              </a:ext>
            </a:extLst>
          </p:cNvPr>
          <p:cNvPicPr>
            <a:picLocks noChangeAspect="1"/>
          </p:cNvPicPr>
          <p:nvPr/>
        </p:nvPicPr>
        <p:blipFill>
          <a:blip r:embed="rId2"/>
          <a:stretch>
            <a:fillRect/>
          </a:stretch>
        </p:blipFill>
        <p:spPr>
          <a:xfrm>
            <a:off x="244378" y="79513"/>
            <a:ext cx="5732339" cy="3544003"/>
          </a:xfrm>
          <a:prstGeom prst="rect">
            <a:avLst/>
          </a:prstGeom>
        </p:spPr>
      </p:pic>
      <p:pic>
        <p:nvPicPr>
          <p:cNvPr id="3" name="图片 2">
            <a:extLst>
              <a:ext uri="{FF2B5EF4-FFF2-40B4-BE49-F238E27FC236}">
                <a16:creationId xmlns:a16="http://schemas.microsoft.com/office/drawing/2014/main" id="{FD528122-CD1F-4215-B2C3-5EB825D13DD7}"/>
              </a:ext>
            </a:extLst>
          </p:cNvPr>
          <p:cNvPicPr>
            <a:picLocks noChangeAspect="1"/>
          </p:cNvPicPr>
          <p:nvPr/>
        </p:nvPicPr>
        <p:blipFill>
          <a:blip r:embed="rId3"/>
          <a:stretch>
            <a:fillRect/>
          </a:stretch>
        </p:blipFill>
        <p:spPr>
          <a:xfrm>
            <a:off x="5781037" y="898530"/>
            <a:ext cx="6225432" cy="5449971"/>
          </a:xfrm>
          <a:prstGeom prst="rect">
            <a:avLst/>
          </a:prstGeom>
        </p:spPr>
      </p:pic>
    </p:spTree>
    <p:extLst>
      <p:ext uri="{BB962C8B-B14F-4D97-AF65-F5344CB8AC3E}">
        <p14:creationId xmlns:p14="http://schemas.microsoft.com/office/powerpoint/2010/main" val="30669430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299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E6F1448-DA0D-4C33-AFDA-C64A6A594C87}"/>
              </a:ext>
            </a:extLst>
          </p:cNvPr>
          <p:cNvPicPr>
            <a:picLocks noChangeAspect="1"/>
          </p:cNvPicPr>
          <p:nvPr/>
        </p:nvPicPr>
        <p:blipFill>
          <a:blip r:embed="rId2"/>
          <a:stretch>
            <a:fillRect/>
          </a:stretch>
        </p:blipFill>
        <p:spPr>
          <a:xfrm>
            <a:off x="80756" y="115336"/>
            <a:ext cx="3866236" cy="1109166"/>
          </a:xfrm>
          <a:prstGeom prst="rect">
            <a:avLst/>
          </a:prstGeom>
        </p:spPr>
      </p:pic>
      <p:pic>
        <p:nvPicPr>
          <p:cNvPr id="3" name="图片 2">
            <a:extLst>
              <a:ext uri="{FF2B5EF4-FFF2-40B4-BE49-F238E27FC236}">
                <a16:creationId xmlns:a16="http://schemas.microsoft.com/office/drawing/2014/main" id="{EB8F82F8-646C-4659-B8D0-E164C2B22CCA}"/>
              </a:ext>
            </a:extLst>
          </p:cNvPr>
          <p:cNvPicPr>
            <a:picLocks noChangeAspect="1"/>
          </p:cNvPicPr>
          <p:nvPr/>
        </p:nvPicPr>
        <p:blipFill>
          <a:blip r:embed="rId3"/>
          <a:stretch>
            <a:fillRect/>
          </a:stretch>
        </p:blipFill>
        <p:spPr>
          <a:xfrm>
            <a:off x="7266233" y="0"/>
            <a:ext cx="3781326" cy="970100"/>
          </a:xfrm>
          <a:prstGeom prst="rect">
            <a:avLst/>
          </a:prstGeom>
        </p:spPr>
      </p:pic>
      <p:pic>
        <p:nvPicPr>
          <p:cNvPr id="4" name="图片 3">
            <a:extLst>
              <a:ext uri="{FF2B5EF4-FFF2-40B4-BE49-F238E27FC236}">
                <a16:creationId xmlns:a16="http://schemas.microsoft.com/office/drawing/2014/main" id="{65E5C9DB-B715-4D79-AD2B-0D0FE59C2112}"/>
              </a:ext>
            </a:extLst>
          </p:cNvPr>
          <p:cNvPicPr>
            <a:picLocks noChangeAspect="1"/>
          </p:cNvPicPr>
          <p:nvPr/>
        </p:nvPicPr>
        <p:blipFill>
          <a:blip r:embed="rId4"/>
          <a:stretch>
            <a:fillRect/>
          </a:stretch>
        </p:blipFill>
        <p:spPr>
          <a:xfrm>
            <a:off x="80756" y="1717482"/>
            <a:ext cx="5208740" cy="4579993"/>
          </a:xfrm>
          <a:prstGeom prst="rect">
            <a:avLst/>
          </a:prstGeom>
        </p:spPr>
      </p:pic>
      <p:pic>
        <p:nvPicPr>
          <p:cNvPr id="5" name="图片 4">
            <a:extLst>
              <a:ext uri="{FF2B5EF4-FFF2-40B4-BE49-F238E27FC236}">
                <a16:creationId xmlns:a16="http://schemas.microsoft.com/office/drawing/2014/main" id="{8560E829-D384-4F61-97D2-15BB9B16ABDA}"/>
              </a:ext>
            </a:extLst>
          </p:cNvPr>
          <p:cNvPicPr>
            <a:picLocks noChangeAspect="1"/>
          </p:cNvPicPr>
          <p:nvPr/>
        </p:nvPicPr>
        <p:blipFill>
          <a:blip r:embed="rId5"/>
          <a:stretch>
            <a:fillRect/>
          </a:stretch>
        </p:blipFill>
        <p:spPr>
          <a:xfrm>
            <a:off x="6783577" y="1851143"/>
            <a:ext cx="5327666" cy="2601608"/>
          </a:xfrm>
          <a:prstGeom prst="rect">
            <a:avLst/>
          </a:prstGeom>
        </p:spPr>
      </p:pic>
      <p:sp>
        <p:nvSpPr>
          <p:cNvPr id="7" name="矩形 6">
            <a:extLst>
              <a:ext uri="{FF2B5EF4-FFF2-40B4-BE49-F238E27FC236}">
                <a16:creationId xmlns:a16="http://schemas.microsoft.com/office/drawing/2014/main" id="{681E0184-7F2E-4025-A2EC-975148DE012A}"/>
              </a:ext>
            </a:extLst>
          </p:cNvPr>
          <p:cNvSpPr/>
          <p:nvPr/>
        </p:nvSpPr>
        <p:spPr>
          <a:xfrm>
            <a:off x="1144441" y="1286326"/>
            <a:ext cx="3332964" cy="369332"/>
          </a:xfrm>
          <a:prstGeom prst="rect">
            <a:avLst/>
          </a:prstGeom>
        </p:spPr>
        <p:txBody>
          <a:bodyPr wrap="none">
            <a:spAutoFit/>
          </a:bodyPr>
          <a:lstStyle/>
          <a:p>
            <a:r>
              <a:rPr lang="zh-CN" altLang="en-US" dirty="0"/>
              <a:t>迭代检索，开放域</a:t>
            </a:r>
            <a:r>
              <a:rPr lang="en-US" altLang="zh-CN" dirty="0"/>
              <a:t>,latent space </a:t>
            </a:r>
            <a:endParaRPr lang="zh-CN" altLang="en-US" dirty="0"/>
          </a:p>
        </p:txBody>
      </p:sp>
      <p:sp>
        <p:nvSpPr>
          <p:cNvPr id="9" name="矩形 8">
            <a:extLst>
              <a:ext uri="{FF2B5EF4-FFF2-40B4-BE49-F238E27FC236}">
                <a16:creationId xmlns:a16="http://schemas.microsoft.com/office/drawing/2014/main" id="{6ACEC13E-7545-4CE0-970E-0CF77A93BD4D}"/>
              </a:ext>
            </a:extLst>
          </p:cNvPr>
          <p:cNvSpPr/>
          <p:nvPr/>
        </p:nvSpPr>
        <p:spPr>
          <a:xfrm>
            <a:off x="7990312" y="1286326"/>
            <a:ext cx="3057247" cy="369332"/>
          </a:xfrm>
          <a:prstGeom prst="rect">
            <a:avLst/>
          </a:prstGeom>
        </p:spPr>
        <p:txBody>
          <a:bodyPr wrap="none">
            <a:spAutoFit/>
          </a:bodyPr>
          <a:lstStyle/>
          <a:p>
            <a:r>
              <a:rPr lang="en-US" altLang="zh-CN" dirty="0"/>
              <a:t>query</a:t>
            </a:r>
            <a:r>
              <a:rPr lang="zh-CN" altLang="en-US" dirty="0"/>
              <a:t>重定义机制，动态检索</a:t>
            </a:r>
          </a:p>
        </p:txBody>
      </p:sp>
      <p:sp>
        <p:nvSpPr>
          <p:cNvPr id="11" name="矩形 10">
            <a:extLst>
              <a:ext uri="{FF2B5EF4-FFF2-40B4-BE49-F238E27FC236}">
                <a16:creationId xmlns:a16="http://schemas.microsoft.com/office/drawing/2014/main" id="{0BF74CFB-BA02-44B0-BFAC-46B91F02E5A7}"/>
              </a:ext>
            </a:extLst>
          </p:cNvPr>
          <p:cNvSpPr/>
          <p:nvPr/>
        </p:nvSpPr>
        <p:spPr>
          <a:xfrm>
            <a:off x="7175827" y="1003918"/>
            <a:ext cx="1077539" cy="369332"/>
          </a:xfrm>
          <a:prstGeom prst="rect">
            <a:avLst/>
          </a:prstGeom>
        </p:spPr>
        <p:txBody>
          <a:bodyPr wrap="none">
            <a:spAutoFit/>
          </a:bodyPr>
          <a:lstStyle/>
          <a:p>
            <a:r>
              <a:rPr lang="en-US" altLang="zh-CN" dirty="0"/>
              <a:t>[acl2019]</a:t>
            </a:r>
            <a:endParaRPr lang="zh-CN" altLang="en-US" dirty="0"/>
          </a:p>
        </p:txBody>
      </p:sp>
    </p:spTree>
    <p:extLst>
      <p:ext uri="{BB962C8B-B14F-4D97-AF65-F5344CB8AC3E}">
        <p14:creationId xmlns:p14="http://schemas.microsoft.com/office/powerpoint/2010/main" val="2077891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ABBDEF5-2240-48DE-8F4C-81F8F620A834}"/>
              </a:ext>
            </a:extLst>
          </p:cNvPr>
          <p:cNvSpPr txBox="1"/>
          <p:nvPr/>
        </p:nvSpPr>
        <p:spPr>
          <a:xfrm>
            <a:off x="270344" y="538903"/>
            <a:ext cx="2297927" cy="369332"/>
          </a:xfrm>
          <a:prstGeom prst="rect">
            <a:avLst/>
          </a:prstGeom>
          <a:noFill/>
        </p:spPr>
        <p:txBody>
          <a:bodyPr wrap="square" rtlCol="0">
            <a:spAutoFit/>
          </a:bodyPr>
          <a:lstStyle/>
          <a:p>
            <a:r>
              <a:rPr lang="zh-CN" altLang="en-US" b="1" dirty="0"/>
              <a:t>数据集整理篇</a:t>
            </a:r>
          </a:p>
        </p:txBody>
      </p:sp>
    </p:spTree>
    <p:extLst>
      <p:ext uri="{BB962C8B-B14F-4D97-AF65-F5344CB8AC3E}">
        <p14:creationId xmlns:p14="http://schemas.microsoft.com/office/powerpoint/2010/main" val="35687060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F44B2E3-F112-4033-8D81-5923DF28C515}"/>
              </a:ext>
            </a:extLst>
          </p:cNvPr>
          <p:cNvSpPr/>
          <p:nvPr/>
        </p:nvSpPr>
        <p:spPr>
          <a:xfrm>
            <a:off x="102090" y="19543"/>
            <a:ext cx="6091732" cy="646331"/>
          </a:xfrm>
          <a:prstGeom prst="rect">
            <a:avLst/>
          </a:prstGeom>
        </p:spPr>
        <p:txBody>
          <a:bodyPr wrap="none">
            <a:spAutoFit/>
          </a:bodyPr>
          <a:lstStyle/>
          <a:p>
            <a:r>
              <a:rPr lang="en-US" altLang="zh-CN" b="1" dirty="0"/>
              <a:t>Reasoning Over Paragraph Effects in Situations (ROPES )</a:t>
            </a:r>
            <a:br>
              <a:rPr lang="en-US" altLang="zh-CN" b="1" dirty="0"/>
            </a:br>
            <a:r>
              <a:rPr lang="zh-CN" altLang="en-US" b="1" dirty="0"/>
              <a:t>数据集文章</a:t>
            </a:r>
            <a:r>
              <a:rPr lang="en-US" altLang="zh-CN" b="1" dirty="0"/>
              <a:t>: ROPES     </a:t>
            </a:r>
            <a:r>
              <a:rPr lang="zh-CN" altLang="en-US" b="1" dirty="0"/>
              <a:t>会议</a:t>
            </a:r>
            <a:r>
              <a:rPr lang="en-US" altLang="zh-CN" b="1" dirty="0"/>
              <a:t>: EMNLP2019     </a:t>
            </a:r>
            <a:r>
              <a:rPr lang="zh-CN" altLang="en-US" b="1" dirty="0"/>
              <a:t>机构</a:t>
            </a:r>
            <a:r>
              <a:rPr lang="en-US" altLang="zh-CN" b="1" dirty="0"/>
              <a:t>: AI2</a:t>
            </a:r>
            <a:endParaRPr lang="zh-CN" altLang="en-US" b="1" dirty="0"/>
          </a:p>
        </p:txBody>
      </p:sp>
      <p:sp>
        <p:nvSpPr>
          <p:cNvPr id="4" name="矩形 3">
            <a:extLst>
              <a:ext uri="{FF2B5EF4-FFF2-40B4-BE49-F238E27FC236}">
                <a16:creationId xmlns:a16="http://schemas.microsoft.com/office/drawing/2014/main" id="{40FE5B17-A23D-4930-963E-C503491C4862}"/>
              </a:ext>
            </a:extLst>
          </p:cNvPr>
          <p:cNvSpPr/>
          <p:nvPr/>
        </p:nvSpPr>
        <p:spPr>
          <a:xfrm>
            <a:off x="6792313" y="1075316"/>
            <a:ext cx="5482425" cy="923330"/>
          </a:xfrm>
          <a:prstGeom prst="rect">
            <a:avLst/>
          </a:prstGeom>
        </p:spPr>
        <p:txBody>
          <a:bodyPr wrap="square">
            <a:spAutoFit/>
          </a:bodyPr>
          <a:lstStyle/>
          <a:p>
            <a:r>
              <a:rPr lang="en-US" altLang="zh-CN" b="1" dirty="0"/>
              <a:t>ROPES:</a:t>
            </a:r>
            <a:r>
              <a:rPr lang="zh-CN" altLang="en-US" dirty="0"/>
              <a:t> </a:t>
            </a:r>
            <a:br>
              <a:rPr lang="en-US" altLang="zh-CN" dirty="0"/>
            </a:br>
            <a:r>
              <a:rPr lang="zh-CN" altLang="en-US" dirty="0"/>
              <a:t>测试</a:t>
            </a:r>
            <a:r>
              <a:rPr lang="en-US" altLang="zh-CN" dirty="0"/>
              <a:t>Machine</a:t>
            </a:r>
            <a:r>
              <a:rPr lang="zh-CN" altLang="en-US" dirty="0"/>
              <a:t>将 </a:t>
            </a:r>
            <a:r>
              <a:rPr lang="en-US" altLang="zh-CN" b="1" dirty="0"/>
              <a:t>Background</a:t>
            </a:r>
            <a:r>
              <a:rPr lang="zh-CN" altLang="en-US" dirty="0"/>
              <a:t>知识用到 </a:t>
            </a:r>
            <a:r>
              <a:rPr lang="en-US" altLang="zh-CN" b="1" dirty="0"/>
              <a:t>New situation</a:t>
            </a:r>
            <a:br>
              <a:rPr lang="en-US" altLang="zh-CN" b="1" dirty="0"/>
            </a:br>
            <a:r>
              <a:rPr lang="zh-CN" altLang="en-US" dirty="0"/>
              <a:t>的能力；</a:t>
            </a:r>
          </a:p>
        </p:txBody>
      </p:sp>
      <p:sp>
        <p:nvSpPr>
          <p:cNvPr id="5" name="矩形 4">
            <a:extLst>
              <a:ext uri="{FF2B5EF4-FFF2-40B4-BE49-F238E27FC236}">
                <a16:creationId xmlns:a16="http://schemas.microsoft.com/office/drawing/2014/main" id="{0CAE63C3-5436-48A1-A5F3-91396848DD1D}"/>
              </a:ext>
            </a:extLst>
          </p:cNvPr>
          <p:cNvSpPr/>
          <p:nvPr/>
        </p:nvSpPr>
        <p:spPr>
          <a:xfrm>
            <a:off x="884728" y="1084863"/>
            <a:ext cx="5410862" cy="923330"/>
          </a:xfrm>
          <a:prstGeom prst="rect">
            <a:avLst/>
          </a:prstGeom>
        </p:spPr>
        <p:txBody>
          <a:bodyPr wrap="square">
            <a:spAutoFit/>
          </a:bodyPr>
          <a:lstStyle/>
          <a:p>
            <a:r>
              <a:rPr lang="zh-CN" altLang="en-US" b="1" dirty="0"/>
              <a:t>现有</a:t>
            </a:r>
            <a:r>
              <a:rPr lang="en-US" altLang="zh-CN" b="1" dirty="0"/>
              <a:t>MRC</a:t>
            </a:r>
            <a:r>
              <a:rPr lang="zh-CN" altLang="en-US" b="1" dirty="0"/>
              <a:t>数据集</a:t>
            </a:r>
            <a:r>
              <a:rPr lang="en-US" altLang="zh-CN" dirty="0"/>
              <a:t>:</a:t>
            </a:r>
            <a:br>
              <a:rPr lang="en-US" altLang="zh-CN" dirty="0"/>
            </a:br>
            <a:r>
              <a:rPr lang="en-US" altLang="zh-CN" dirty="0"/>
              <a:t>understanding </a:t>
            </a:r>
            <a:r>
              <a:rPr lang="en-US" altLang="zh-CN" b="1" dirty="0">
                <a:solidFill>
                  <a:srgbClr val="00B050"/>
                </a:solidFill>
              </a:rPr>
              <a:t>local</a:t>
            </a:r>
            <a:r>
              <a:rPr lang="en-US" altLang="zh-CN" b="1" dirty="0"/>
              <a:t> predicate-argument structure </a:t>
            </a:r>
            <a:br>
              <a:rPr lang="en-US" altLang="zh-CN" b="1" dirty="0"/>
            </a:br>
            <a:r>
              <a:rPr lang="en-US" altLang="zh-CN" dirty="0"/>
              <a:t>in a passage of text </a:t>
            </a:r>
            <a:endParaRPr lang="zh-CN" altLang="en-US" dirty="0"/>
          </a:p>
        </p:txBody>
      </p:sp>
      <p:sp>
        <p:nvSpPr>
          <p:cNvPr id="6" name="矩形 5">
            <a:extLst>
              <a:ext uri="{FF2B5EF4-FFF2-40B4-BE49-F238E27FC236}">
                <a16:creationId xmlns:a16="http://schemas.microsoft.com/office/drawing/2014/main" id="{4E7845BA-0932-43AC-9B42-A9FF48D89E73}"/>
              </a:ext>
            </a:extLst>
          </p:cNvPr>
          <p:cNvSpPr/>
          <p:nvPr/>
        </p:nvSpPr>
        <p:spPr>
          <a:xfrm>
            <a:off x="-2346" y="1211263"/>
            <a:ext cx="816249" cy="400110"/>
          </a:xfrm>
          <a:prstGeom prst="rect">
            <a:avLst/>
          </a:prstGeom>
        </p:spPr>
        <p:txBody>
          <a:bodyPr wrap="none">
            <a:spAutoFit/>
          </a:bodyPr>
          <a:lstStyle/>
          <a:p>
            <a:r>
              <a:rPr lang="zh-CN" altLang="en-US" sz="2000" b="1" dirty="0"/>
              <a:t>动机</a:t>
            </a:r>
            <a:r>
              <a:rPr lang="en-US" altLang="zh-CN" b="1" dirty="0"/>
              <a:t>:</a:t>
            </a:r>
            <a:r>
              <a:rPr lang="en-US" altLang="zh-CN" dirty="0"/>
              <a:t> </a:t>
            </a:r>
            <a:endParaRPr lang="zh-CN" altLang="en-US" dirty="0"/>
          </a:p>
        </p:txBody>
      </p:sp>
      <p:sp>
        <p:nvSpPr>
          <p:cNvPr id="8" name="矩形 7">
            <a:extLst>
              <a:ext uri="{FF2B5EF4-FFF2-40B4-BE49-F238E27FC236}">
                <a16:creationId xmlns:a16="http://schemas.microsoft.com/office/drawing/2014/main" id="{110C1B47-F23E-453A-9405-5F21B9D79B64}"/>
              </a:ext>
            </a:extLst>
          </p:cNvPr>
          <p:cNvSpPr/>
          <p:nvPr/>
        </p:nvSpPr>
        <p:spPr>
          <a:xfrm>
            <a:off x="1016359" y="2368680"/>
            <a:ext cx="4732303" cy="1477328"/>
          </a:xfrm>
          <a:prstGeom prst="rect">
            <a:avLst/>
          </a:prstGeom>
        </p:spPr>
        <p:txBody>
          <a:bodyPr wrap="square">
            <a:spAutoFit/>
          </a:bodyPr>
          <a:lstStyle/>
          <a:p>
            <a:r>
              <a:rPr lang="en-US" altLang="zh-CN" b="1" dirty="0"/>
              <a:t>Background</a:t>
            </a:r>
            <a:r>
              <a:rPr lang="zh-CN" altLang="en-US" dirty="0"/>
              <a:t>知识</a:t>
            </a:r>
            <a:r>
              <a:rPr lang="en-US" altLang="zh-CN" dirty="0"/>
              <a:t>(expository paragraph)</a:t>
            </a:r>
            <a:r>
              <a:rPr lang="zh-CN" altLang="en-US" dirty="0"/>
              <a:t>：</a:t>
            </a:r>
            <a:endParaRPr lang="en-US" altLang="zh-CN" dirty="0"/>
          </a:p>
          <a:p>
            <a:r>
              <a:rPr lang="zh-CN" altLang="en-US" b="1" dirty="0">
                <a:solidFill>
                  <a:srgbClr val="00B050"/>
                </a:solidFill>
              </a:rPr>
              <a:t>动物传粉提高了花的受精率</a:t>
            </a:r>
            <a:br>
              <a:rPr lang="en-US" altLang="zh-CN" b="1" dirty="0">
                <a:solidFill>
                  <a:srgbClr val="00B050"/>
                </a:solidFill>
              </a:rPr>
            </a:br>
            <a:br>
              <a:rPr lang="en-US" altLang="zh-CN" dirty="0"/>
            </a:br>
            <a:r>
              <a:rPr lang="zh-CN" altLang="en-US" b="1" dirty="0"/>
              <a:t>来源</a:t>
            </a:r>
            <a:r>
              <a:rPr lang="en-US" altLang="zh-CN" dirty="0"/>
              <a:t>: </a:t>
            </a:r>
            <a:r>
              <a:rPr lang="en-US" altLang="zh-CN" b="1" dirty="0"/>
              <a:t>Science</a:t>
            </a:r>
            <a:r>
              <a:rPr lang="zh-CN" altLang="en-US" b="1" dirty="0"/>
              <a:t> </a:t>
            </a:r>
            <a:r>
              <a:rPr lang="en-US" altLang="zh-CN" b="1" dirty="0"/>
              <a:t>textbooks</a:t>
            </a:r>
            <a:r>
              <a:rPr lang="zh-CN" altLang="en-US" b="1" dirty="0"/>
              <a:t>、</a:t>
            </a:r>
            <a:r>
              <a:rPr lang="en-US" altLang="zh-CN" b="1" dirty="0"/>
              <a:t>Wikipedia</a:t>
            </a:r>
            <a:br>
              <a:rPr lang="en-US" altLang="zh-CN" b="1" dirty="0"/>
            </a:br>
            <a:r>
              <a:rPr lang="en-US" altLang="zh-CN" b="1" dirty="0"/>
              <a:t>1000</a:t>
            </a:r>
            <a:r>
              <a:rPr lang="en-US" altLang="zh-CN" b="1" dirty="0">
                <a:sym typeface="Wingdings" panose="05000000000000000000" pitchFamily="2" charset="2"/>
              </a:rPr>
              <a:t>588</a:t>
            </a:r>
            <a:r>
              <a:rPr lang="en-US" altLang="zh-CN" b="1" dirty="0"/>
              <a:t> paragraphs(</a:t>
            </a:r>
            <a:r>
              <a:rPr lang="en-US" altLang="zh-CN" dirty="0"/>
              <a:t>causal relationships</a:t>
            </a:r>
            <a:r>
              <a:rPr lang="en-US" altLang="zh-CN" b="1" dirty="0"/>
              <a:t>)</a:t>
            </a:r>
          </a:p>
        </p:txBody>
      </p:sp>
      <p:sp>
        <p:nvSpPr>
          <p:cNvPr id="9" name="矩形 8">
            <a:extLst>
              <a:ext uri="{FF2B5EF4-FFF2-40B4-BE49-F238E27FC236}">
                <a16:creationId xmlns:a16="http://schemas.microsoft.com/office/drawing/2014/main" id="{1C0C06FD-3127-4C91-9E0C-787420E4599C}"/>
              </a:ext>
            </a:extLst>
          </p:cNvPr>
          <p:cNvSpPr/>
          <p:nvPr/>
        </p:nvSpPr>
        <p:spPr>
          <a:xfrm>
            <a:off x="6992511" y="2291911"/>
            <a:ext cx="3951797" cy="1754326"/>
          </a:xfrm>
          <a:prstGeom prst="rect">
            <a:avLst/>
          </a:prstGeom>
        </p:spPr>
        <p:txBody>
          <a:bodyPr wrap="square">
            <a:spAutoFit/>
          </a:bodyPr>
          <a:lstStyle/>
          <a:p>
            <a:r>
              <a:rPr lang="en-US" altLang="zh-CN" b="1" dirty="0"/>
              <a:t>New situation </a:t>
            </a:r>
            <a:r>
              <a:rPr lang="zh-CN" altLang="en-US" b="1" dirty="0"/>
              <a:t>应用</a:t>
            </a:r>
            <a:r>
              <a:rPr lang="zh-CN" altLang="en-US" dirty="0"/>
              <a:t>：</a:t>
            </a:r>
          </a:p>
          <a:p>
            <a:r>
              <a:rPr lang="zh-CN" altLang="en-US" b="1" dirty="0">
                <a:solidFill>
                  <a:srgbClr val="00B050"/>
                </a:solidFill>
              </a:rPr>
              <a:t>花</a:t>
            </a:r>
            <a:r>
              <a:rPr lang="en-US" altLang="zh-CN" b="1" dirty="0">
                <a:solidFill>
                  <a:srgbClr val="00B050"/>
                </a:solidFill>
              </a:rPr>
              <a:t>A</a:t>
            </a:r>
            <a:r>
              <a:rPr lang="zh-CN" altLang="en-US" b="1" dirty="0">
                <a:solidFill>
                  <a:srgbClr val="00B050"/>
                </a:solidFill>
              </a:rPr>
              <a:t>使用动物传粉</a:t>
            </a:r>
            <a:r>
              <a:rPr lang="en-US" altLang="zh-CN" b="1" dirty="0">
                <a:solidFill>
                  <a:srgbClr val="00B050"/>
                </a:solidFill>
              </a:rPr>
              <a:t>,</a:t>
            </a:r>
            <a:r>
              <a:rPr lang="zh-CN" altLang="en-US" b="1" dirty="0">
                <a:solidFill>
                  <a:srgbClr val="00B050"/>
                </a:solidFill>
              </a:rPr>
              <a:t>花</a:t>
            </a:r>
            <a:r>
              <a:rPr lang="en-US" altLang="zh-CN" b="1" dirty="0">
                <a:solidFill>
                  <a:srgbClr val="00B050"/>
                </a:solidFill>
              </a:rPr>
              <a:t>B</a:t>
            </a:r>
            <a:r>
              <a:rPr lang="zh-CN" altLang="en-US" b="1" dirty="0">
                <a:solidFill>
                  <a:srgbClr val="00B050"/>
                </a:solidFill>
              </a:rPr>
              <a:t>使用空气传粉</a:t>
            </a:r>
            <a:r>
              <a:rPr lang="en-US" altLang="zh-CN" b="1" dirty="0">
                <a:solidFill>
                  <a:srgbClr val="00B050"/>
                </a:solidFill>
              </a:rPr>
              <a:t>;</a:t>
            </a:r>
            <a:br>
              <a:rPr lang="en-US" altLang="zh-CN" b="1" dirty="0">
                <a:solidFill>
                  <a:srgbClr val="00B050"/>
                </a:solidFill>
              </a:rPr>
            </a:br>
            <a:br>
              <a:rPr lang="en-US" altLang="zh-CN" b="1" dirty="0">
                <a:solidFill>
                  <a:srgbClr val="00B050"/>
                </a:solidFill>
              </a:rPr>
            </a:br>
            <a:r>
              <a:rPr lang="zh-CN" altLang="en-US" b="1" dirty="0"/>
              <a:t>众包者生成情景</a:t>
            </a:r>
            <a:br>
              <a:rPr lang="en-US" altLang="zh-CN" b="1" dirty="0"/>
            </a:br>
            <a:r>
              <a:rPr lang="en-US" altLang="zh-CN" b="1" dirty="0"/>
              <a:t>situations</a:t>
            </a:r>
            <a:r>
              <a:rPr lang="en-US" altLang="zh-CN" dirty="0"/>
              <a:t> involve the </a:t>
            </a:r>
            <a:r>
              <a:rPr lang="en-US" altLang="zh-CN" b="1" dirty="0"/>
              <a:t>relationships</a:t>
            </a:r>
            <a:r>
              <a:rPr lang="en-US" altLang="zh-CN" dirty="0"/>
              <a:t>  found in the background passage</a:t>
            </a:r>
            <a:endParaRPr lang="en-US" altLang="zh-CN" b="1" dirty="0"/>
          </a:p>
        </p:txBody>
      </p:sp>
      <p:sp>
        <p:nvSpPr>
          <p:cNvPr id="10" name="矩形 9">
            <a:extLst>
              <a:ext uri="{FF2B5EF4-FFF2-40B4-BE49-F238E27FC236}">
                <a16:creationId xmlns:a16="http://schemas.microsoft.com/office/drawing/2014/main" id="{5F111469-6F0D-4729-A5CE-E7D4365392ED}"/>
              </a:ext>
            </a:extLst>
          </p:cNvPr>
          <p:cNvSpPr/>
          <p:nvPr/>
        </p:nvSpPr>
        <p:spPr>
          <a:xfrm>
            <a:off x="1612125" y="4730945"/>
            <a:ext cx="9858295" cy="1477328"/>
          </a:xfrm>
          <a:prstGeom prst="rect">
            <a:avLst/>
          </a:prstGeom>
        </p:spPr>
        <p:txBody>
          <a:bodyPr wrap="square">
            <a:spAutoFit/>
          </a:bodyPr>
          <a:lstStyle/>
          <a:p>
            <a:r>
              <a:rPr lang="en-US" altLang="zh-CN" b="1" dirty="0"/>
              <a:t>Question</a:t>
            </a:r>
            <a:r>
              <a:rPr lang="zh-CN" altLang="en-US" b="1" dirty="0"/>
              <a:t>问题：</a:t>
            </a:r>
            <a:r>
              <a:rPr lang="en-US" altLang="zh-CN" b="1" dirty="0"/>
              <a:t> </a:t>
            </a:r>
            <a:r>
              <a:rPr lang="zh-CN" altLang="en-US" b="1" dirty="0">
                <a:solidFill>
                  <a:srgbClr val="00B050"/>
                </a:solidFill>
              </a:rPr>
              <a:t>花</a:t>
            </a:r>
            <a:r>
              <a:rPr lang="en-US" altLang="zh-CN" b="1" dirty="0">
                <a:solidFill>
                  <a:srgbClr val="00B050"/>
                </a:solidFill>
              </a:rPr>
              <a:t>A</a:t>
            </a:r>
            <a:r>
              <a:rPr lang="zh-CN" altLang="en-US" b="1" dirty="0">
                <a:solidFill>
                  <a:srgbClr val="00B050"/>
                </a:solidFill>
              </a:rPr>
              <a:t>和花</a:t>
            </a:r>
            <a:r>
              <a:rPr lang="en-US" altLang="zh-CN" b="1" dirty="0">
                <a:solidFill>
                  <a:srgbClr val="00B050"/>
                </a:solidFill>
              </a:rPr>
              <a:t>B</a:t>
            </a:r>
            <a:r>
              <a:rPr lang="zh-CN" altLang="en-US" b="1" dirty="0">
                <a:solidFill>
                  <a:srgbClr val="00B050"/>
                </a:solidFill>
              </a:rPr>
              <a:t>哪个受精率高？</a:t>
            </a:r>
            <a:br>
              <a:rPr lang="en-US" altLang="zh-CN" b="1" dirty="0">
                <a:solidFill>
                  <a:srgbClr val="00B050"/>
                </a:solidFill>
              </a:rPr>
            </a:br>
            <a:r>
              <a:rPr lang="en-US" altLang="zh-CN" b="1" dirty="0"/>
              <a:t>Answer: </a:t>
            </a:r>
            <a:r>
              <a:rPr lang="zh-CN" altLang="en-US" b="1" dirty="0">
                <a:solidFill>
                  <a:srgbClr val="00B050"/>
                </a:solidFill>
              </a:rPr>
              <a:t>花</a:t>
            </a:r>
            <a:r>
              <a:rPr lang="en-US" altLang="zh-CN" b="1" dirty="0">
                <a:solidFill>
                  <a:srgbClr val="00B050"/>
                </a:solidFill>
              </a:rPr>
              <a:t>A</a:t>
            </a:r>
            <a:br>
              <a:rPr lang="en-US" altLang="zh-CN" dirty="0"/>
            </a:br>
            <a:r>
              <a:rPr lang="zh-CN" altLang="en-US" b="1" dirty="0"/>
              <a:t>众包者生成：</a:t>
            </a:r>
            <a:r>
              <a:rPr lang="en-US" altLang="zh-CN" b="1" dirty="0"/>
              <a:t>14322 Questions—Answers</a:t>
            </a:r>
            <a:br>
              <a:rPr lang="en-US" altLang="zh-CN" b="1" dirty="0"/>
            </a:br>
            <a:r>
              <a:rPr lang="en-US" altLang="zh-CN" b="1" dirty="0"/>
              <a:t>questions</a:t>
            </a:r>
            <a:r>
              <a:rPr lang="en-US" altLang="zh-CN" dirty="0"/>
              <a:t> that </a:t>
            </a:r>
            <a:r>
              <a:rPr lang="en-US" altLang="zh-CN" b="1" dirty="0"/>
              <a:t>connect</a:t>
            </a:r>
            <a:r>
              <a:rPr lang="en-US" altLang="zh-CN" dirty="0"/>
              <a:t> the </a:t>
            </a:r>
            <a:r>
              <a:rPr lang="en-US" altLang="zh-CN" b="1" dirty="0"/>
              <a:t>situation</a:t>
            </a:r>
            <a:r>
              <a:rPr lang="en-US" altLang="zh-CN" dirty="0"/>
              <a:t> and the </a:t>
            </a:r>
            <a:r>
              <a:rPr lang="en-US" altLang="zh-CN" b="1" dirty="0"/>
              <a:t>background</a:t>
            </a:r>
            <a:r>
              <a:rPr lang="en-US" altLang="zh-CN" dirty="0"/>
              <a:t> using the </a:t>
            </a:r>
            <a:r>
              <a:rPr lang="en-US" altLang="zh-CN" b="1" dirty="0"/>
              <a:t>causal  relationships</a:t>
            </a:r>
            <a:br>
              <a:rPr lang="en-US" altLang="zh-CN" dirty="0"/>
            </a:br>
            <a:r>
              <a:rPr lang="en-US" altLang="zh-CN" dirty="0"/>
              <a:t>answers are </a:t>
            </a:r>
            <a:r>
              <a:rPr lang="en-US" altLang="zh-CN" b="1" dirty="0"/>
              <a:t>spans</a:t>
            </a:r>
            <a:r>
              <a:rPr lang="en-US" altLang="zh-CN" dirty="0"/>
              <a:t> from either the </a:t>
            </a:r>
            <a:r>
              <a:rPr lang="en-US" altLang="zh-CN" b="1" dirty="0"/>
              <a:t>situation</a:t>
            </a:r>
            <a:r>
              <a:rPr lang="en-US" altLang="zh-CN" dirty="0"/>
              <a:t> </a:t>
            </a:r>
            <a:r>
              <a:rPr lang="en-US" altLang="zh-CN" dirty="0">
                <a:solidFill>
                  <a:srgbClr val="FF0000"/>
                </a:solidFill>
              </a:rPr>
              <a:t>or</a:t>
            </a:r>
            <a:r>
              <a:rPr lang="en-US" altLang="zh-CN" dirty="0"/>
              <a:t> the </a:t>
            </a:r>
            <a:r>
              <a:rPr lang="en-US" altLang="zh-CN" b="1" dirty="0"/>
              <a:t>question</a:t>
            </a:r>
            <a:r>
              <a:rPr lang="en-US" altLang="zh-CN" dirty="0"/>
              <a:t> </a:t>
            </a:r>
            <a:endParaRPr lang="zh-CN" altLang="en-US" b="1" dirty="0"/>
          </a:p>
        </p:txBody>
      </p:sp>
      <p:sp>
        <p:nvSpPr>
          <p:cNvPr id="11" name="箭头: 右 10">
            <a:extLst>
              <a:ext uri="{FF2B5EF4-FFF2-40B4-BE49-F238E27FC236}">
                <a16:creationId xmlns:a16="http://schemas.microsoft.com/office/drawing/2014/main" id="{AE9A7D9E-067B-46AA-B100-08B52FA79321}"/>
              </a:ext>
            </a:extLst>
          </p:cNvPr>
          <p:cNvSpPr/>
          <p:nvPr/>
        </p:nvSpPr>
        <p:spPr>
          <a:xfrm>
            <a:off x="6305141" y="1318526"/>
            <a:ext cx="487172"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FF286DA2-6DC5-476C-BB47-B410B5B690D4}"/>
              </a:ext>
            </a:extLst>
          </p:cNvPr>
          <p:cNvSpPr/>
          <p:nvPr/>
        </p:nvSpPr>
        <p:spPr>
          <a:xfrm>
            <a:off x="5950236" y="2810864"/>
            <a:ext cx="487172"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DEF271A7-7BA2-48E9-94CF-DCD95F61F960}"/>
              </a:ext>
            </a:extLst>
          </p:cNvPr>
          <p:cNvSpPr/>
          <p:nvPr/>
        </p:nvSpPr>
        <p:spPr>
          <a:xfrm rot="3921225">
            <a:off x="3778274" y="4102094"/>
            <a:ext cx="768811"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218FD566-76F1-40A0-997F-1A4D82C4D0A4}"/>
              </a:ext>
            </a:extLst>
          </p:cNvPr>
          <p:cNvSpPr/>
          <p:nvPr/>
        </p:nvSpPr>
        <p:spPr>
          <a:xfrm rot="6981157">
            <a:off x="6888322" y="4140459"/>
            <a:ext cx="692166"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2E84481B-FA68-40D5-AD99-E54D0EB69E22}"/>
              </a:ext>
            </a:extLst>
          </p:cNvPr>
          <p:cNvCxnSpPr/>
          <p:nvPr/>
        </p:nvCxnSpPr>
        <p:spPr>
          <a:xfrm>
            <a:off x="102090" y="2202511"/>
            <a:ext cx="12089910" cy="0"/>
          </a:xfrm>
          <a:prstGeom prst="line">
            <a:avLst/>
          </a:prstGeom>
          <a:ln w="25400">
            <a:prstDash val="lgDash"/>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4AD97C88-E327-4622-B3CF-DF3DA8B80B77}"/>
              </a:ext>
            </a:extLst>
          </p:cNvPr>
          <p:cNvPicPr>
            <a:picLocks noChangeAspect="1"/>
          </p:cNvPicPr>
          <p:nvPr/>
        </p:nvPicPr>
        <p:blipFill rotWithShape="1">
          <a:blip r:embed="rId2"/>
          <a:srcRect t="52187"/>
          <a:stretch/>
        </p:blipFill>
        <p:spPr>
          <a:xfrm>
            <a:off x="6437408" y="53972"/>
            <a:ext cx="3950966" cy="635906"/>
          </a:xfrm>
          <a:prstGeom prst="rect">
            <a:avLst/>
          </a:prstGeom>
        </p:spPr>
      </p:pic>
      <p:sp>
        <p:nvSpPr>
          <p:cNvPr id="18" name="矩形 17">
            <a:extLst>
              <a:ext uri="{FF2B5EF4-FFF2-40B4-BE49-F238E27FC236}">
                <a16:creationId xmlns:a16="http://schemas.microsoft.com/office/drawing/2014/main" id="{539193B0-13B9-41D2-B884-739DAF617E65}"/>
              </a:ext>
            </a:extLst>
          </p:cNvPr>
          <p:cNvSpPr/>
          <p:nvPr/>
        </p:nvSpPr>
        <p:spPr>
          <a:xfrm>
            <a:off x="68479" y="2718109"/>
            <a:ext cx="816249" cy="707886"/>
          </a:xfrm>
          <a:prstGeom prst="rect">
            <a:avLst/>
          </a:prstGeom>
        </p:spPr>
        <p:txBody>
          <a:bodyPr wrap="none">
            <a:spAutoFit/>
          </a:bodyPr>
          <a:lstStyle/>
          <a:p>
            <a:r>
              <a:rPr lang="zh-CN" altLang="en-US" sz="2000" b="1" dirty="0"/>
              <a:t>说明</a:t>
            </a:r>
            <a:br>
              <a:rPr lang="en-US" altLang="zh-CN" sz="2000" b="1" dirty="0"/>
            </a:br>
            <a:r>
              <a:rPr lang="zh-CN" altLang="en-US" sz="2000" b="1" dirty="0"/>
              <a:t>例子</a:t>
            </a:r>
            <a:r>
              <a:rPr lang="en-US" altLang="zh-CN" b="1" dirty="0"/>
              <a:t>:</a:t>
            </a:r>
            <a:r>
              <a:rPr lang="en-US" altLang="zh-CN" dirty="0"/>
              <a:t> </a:t>
            </a:r>
            <a:endParaRPr lang="zh-CN" altLang="en-US" dirty="0"/>
          </a:p>
        </p:txBody>
      </p:sp>
      <p:sp>
        <p:nvSpPr>
          <p:cNvPr id="19" name="矩形 18">
            <a:extLst>
              <a:ext uri="{FF2B5EF4-FFF2-40B4-BE49-F238E27FC236}">
                <a16:creationId xmlns:a16="http://schemas.microsoft.com/office/drawing/2014/main" id="{7E7D8500-96CD-4EFE-844D-E78A09DC5691}"/>
              </a:ext>
            </a:extLst>
          </p:cNvPr>
          <p:cNvSpPr/>
          <p:nvPr/>
        </p:nvSpPr>
        <p:spPr>
          <a:xfrm>
            <a:off x="94126" y="5150458"/>
            <a:ext cx="816249" cy="707886"/>
          </a:xfrm>
          <a:prstGeom prst="rect">
            <a:avLst/>
          </a:prstGeom>
        </p:spPr>
        <p:txBody>
          <a:bodyPr wrap="none">
            <a:spAutoFit/>
          </a:bodyPr>
          <a:lstStyle/>
          <a:p>
            <a:r>
              <a:rPr lang="zh-CN" altLang="en-US" sz="2000" b="1" dirty="0"/>
              <a:t>测试</a:t>
            </a:r>
            <a:br>
              <a:rPr lang="en-US" altLang="zh-CN" sz="2000" b="1" dirty="0"/>
            </a:br>
            <a:r>
              <a:rPr lang="zh-CN" altLang="en-US" sz="2000" b="1" dirty="0"/>
              <a:t>过程</a:t>
            </a:r>
            <a:r>
              <a:rPr lang="en-US" altLang="zh-CN" b="1" dirty="0"/>
              <a:t>:</a:t>
            </a:r>
            <a:r>
              <a:rPr lang="en-US" altLang="zh-CN" dirty="0"/>
              <a:t> </a:t>
            </a:r>
            <a:endParaRPr lang="zh-CN" altLang="en-US" dirty="0"/>
          </a:p>
        </p:txBody>
      </p:sp>
      <p:sp>
        <p:nvSpPr>
          <p:cNvPr id="20" name="矩形 19">
            <a:extLst>
              <a:ext uri="{FF2B5EF4-FFF2-40B4-BE49-F238E27FC236}">
                <a16:creationId xmlns:a16="http://schemas.microsoft.com/office/drawing/2014/main" id="{0AE55CB0-C6D7-47BE-98A9-B84F64D3CA99}"/>
              </a:ext>
            </a:extLst>
          </p:cNvPr>
          <p:cNvSpPr/>
          <p:nvPr/>
        </p:nvSpPr>
        <p:spPr>
          <a:xfrm>
            <a:off x="386978" y="6384642"/>
            <a:ext cx="11418044" cy="369332"/>
          </a:xfrm>
          <a:prstGeom prst="rect">
            <a:avLst/>
          </a:prstGeom>
        </p:spPr>
        <p:txBody>
          <a:bodyPr wrap="square">
            <a:spAutoFit/>
          </a:bodyPr>
          <a:lstStyle/>
          <a:p>
            <a:r>
              <a:rPr lang="zh-CN" altLang="en-US" b="1" dirty="0"/>
              <a:t>如果一个系统</a:t>
            </a:r>
            <a:r>
              <a:rPr lang="zh-CN" altLang="en-US" b="1" dirty="0">
                <a:solidFill>
                  <a:srgbClr val="00B050"/>
                </a:solidFill>
              </a:rPr>
              <a:t>理解</a:t>
            </a:r>
            <a:r>
              <a:rPr lang="zh-CN" altLang="en-US" b="1" dirty="0"/>
              <a:t>背景知识，那么对于新场景下</a:t>
            </a:r>
            <a:r>
              <a:rPr lang="zh-CN" altLang="en-US" b="1" dirty="0">
                <a:solidFill>
                  <a:srgbClr val="00B050"/>
                </a:solidFill>
              </a:rPr>
              <a:t>应用</a:t>
            </a:r>
            <a:r>
              <a:rPr lang="zh-CN" altLang="en-US" b="1" dirty="0"/>
              <a:t>到背景知识的问题应该做出</a:t>
            </a:r>
            <a:r>
              <a:rPr lang="zh-CN" altLang="en-US" b="1" dirty="0">
                <a:solidFill>
                  <a:srgbClr val="00B050"/>
                </a:solidFill>
              </a:rPr>
              <a:t>回答</a:t>
            </a:r>
            <a:r>
              <a:rPr lang="zh-CN" altLang="en-US" b="1" dirty="0"/>
              <a:t>。</a:t>
            </a:r>
            <a:r>
              <a:rPr lang="en-US" altLang="zh-CN" b="1" dirty="0"/>
              <a:t>(</a:t>
            </a:r>
            <a:r>
              <a:rPr lang="zh-CN" altLang="en-US" b="1" dirty="0"/>
              <a:t>问因答果，问果答因</a:t>
            </a:r>
            <a:r>
              <a:rPr lang="en-US" altLang="zh-CN" b="1" dirty="0"/>
              <a:t>)</a:t>
            </a:r>
          </a:p>
        </p:txBody>
      </p:sp>
      <p:sp>
        <p:nvSpPr>
          <p:cNvPr id="21" name="文本框 20">
            <a:extLst>
              <a:ext uri="{FF2B5EF4-FFF2-40B4-BE49-F238E27FC236}">
                <a16:creationId xmlns:a16="http://schemas.microsoft.com/office/drawing/2014/main" id="{BD6AE791-87D9-489F-9D52-546CF1C1AD7D}"/>
              </a:ext>
            </a:extLst>
          </p:cNvPr>
          <p:cNvSpPr txBox="1"/>
          <p:nvPr/>
        </p:nvSpPr>
        <p:spPr>
          <a:xfrm>
            <a:off x="125847" y="612566"/>
            <a:ext cx="7389398" cy="369332"/>
          </a:xfrm>
          <a:prstGeom prst="rect">
            <a:avLst/>
          </a:prstGeom>
          <a:noFill/>
        </p:spPr>
        <p:txBody>
          <a:bodyPr wrap="square" rtlCol="0">
            <a:spAutoFit/>
          </a:bodyPr>
          <a:lstStyle/>
          <a:p>
            <a:r>
              <a:rPr lang="en-US" altLang="zh-CN" dirty="0" err="1"/>
              <a:t>Leadboard</a:t>
            </a:r>
            <a:r>
              <a:rPr lang="en-US" altLang="zh-CN" dirty="0"/>
              <a:t> :</a:t>
            </a:r>
            <a:r>
              <a:rPr lang="zh-CN" altLang="en-US" dirty="0"/>
              <a:t> </a:t>
            </a:r>
            <a:r>
              <a:rPr lang="en-US" altLang="zh-CN" dirty="0">
                <a:hlinkClick r:id="rId3"/>
              </a:rPr>
              <a:t>https://leaderboard.allenai.org/ropes/submissions/public</a:t>
            </a:r>
            <a:endParaRPr lang="zh-CN" altLang="en-US" dirty="0"/>
          </a:p>
        </p:txBody>
      </p:sp>
    </p:spTree>
    <p:extLst>
      <p:ext uri="{BB962C8B-B14F-4D97-AF65-F5344CB8AC3E}">
        <p14:creationId xmlns:p14="http://schemas.microsoft.com/office/powerpoint/2010/main" val="17805551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7D6BDF8-339E-4117-9635-69DCC80AA33B}"/>
              </a:ext>
            </a:extLst>
          </p:cNvPr>
          <p:cNvPicPr>
            <a:picLocks noChangeAspect="1"/>
          </p:cNvPicPr>
          <p:nvPr/>
        </p:nvPicPr>
        <p:blipFill>
          <a:blip r:embed="rId2"/>
          <a:stretch>
            <a:fillRect/>
          </a:stretch>
        </p:blipFill>
        <p:spPr>
          <a:xfrm>
            <a:off x="796135" y="738664"/>
            <a:ext cx="4269211" cy="6078526"/>
          </a:xfrm>
          <a:prstGeom prst="rect">
            <a:avLst/>
          </a:prstGeom>
        </p:spPr>
      </p:pic>
      <p:sp>
        <p:nvSpPr>
          <p:cNvPr id="5" name="文本框 4">
            <a:extLst>
              <a:ext uri="{FF2B5EF4-FFF2-40B4-BE49-F238E27FC236}">
                <a16:creationId xmlns:a16="http://schemas.microsoft.com/office/drawing/2014/main" id="{9F10FE27-920F-45F3-A1DD-F34126D0F076}"/>
              </a:ext>
            </a:extLst>
          </p:cNvPr>
          <p:cNvSpPr txBox="1"/>
          <p:nvPr/>
        </p:nvSpPr>
        <p:spPr>
          <a:xfrm>
            <a:off x="104008" y="75134"/>
            <a:ext cx="651366" cy="273263"/>
          </a:xfrm>
          <a:prstGeom prst="rect">
            <a:avLst/>
          </a:prstGeom>
          <a:solidFill>
            <a:srgbClr val="00B050"/>
          </a:solid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6701CAAD-FFB8-4842-917F-248B47F144BD}"/>
              </a:ext>
            </a:extLst>
          </p:cNvPr>
          <p:cNvSpPr txBox="1"/>
          <p:nvPr/>
        </p:nvSpPr>
        <p:spPr>
          <a:xfrm>
            <a:off x="133299" y="513078"/>
            <a:ext cx="651366" cy="273263"/>
          </a:xfrm>
          <a:prstGeom prst="rect">
            <a:avLst/>
          </a:prstGeom>
          <a:solidFill>
            <a:srgbClr val="FFC000"/>
          </a:solid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E2019A50-1A5E-4E53-B7FE-4457FE962461}"/>
              </a:ext>
            </a:extLst>
          </p:cNvPr>
          <p:cNvSpPr txBox="1"/>
          <p:nvPr/>
        </p:nvSpPr>
        <p:spPr>
          <a:xfrm>
            <a:off x="2796281" y="463461"/>
            <a:ext cx="651366" cy="273263"/>
          </a:xfrm>
          <a:prstGeom prst="rect">
            <a:avLst/>
          </a:prstGeom>
          <a:solidFill>
            <a:srgbClr val="7030A0"/>
          </a:solidFill>
        </p:spPr>
        <p:txBody>
          <a:bodyPr wrap="square" rtlCol="0">
            <a:spAutoFit/>
          </a:bodyPr>
          <a:lstStyle/>
          <a:p>
            <a:endParaRPr lang="zh-CN" altLang="en-US" dirty="0"/>
          </a:p>
        </p:txBody>
      </p:sp>
      <p:sp>
        <p:nvSpPr>
          <p:cNvPr id="8" name="文本框 7">
            <a:extLst>
              <a:ext uri="{FF2B5EF4-FFF2-40B4-BE49-F238E27FC236}">
                <a16:creationId xmlns:a16="http://schemas.microsoft.com/office/drawing/2014/main" id="{1D7C5B68-8CDC-49DB-9AE7-2A9B768BC627}"/>
              </a:ext>
            </a:extLst>
          </p:cNvPr>
          <p:cNvSpPr txBox="1"/>
          <p:nvPr/>
        </p:nvSpPr>
        <p:spPr>
          <a:xfrm>
            <a:off x="734812" y="20405"/>
            <a:ext cx="1725433" cy="369332"/>
          </a:xfrm>
          <a:prstGeom prst="rect">
            <a:avLst/>
          </a:prstGeom>
          <a:noFill/>
        </p:spPr>
        <p:txBody>
          <a:bodyPr wrap="square" rtlCol="0">
            <a:spAutoFit/>
          </a:bodyPr>
          <a:lstStyle/>
          <a:p>
            <a:r>
              <a:rPr lang="zh-CN" altLang="en-US" dirty="0"/>
              <a:t>背景</a:t>
            </a:r>
            <a:r>
              <a:rPr lang="en-US" altLang="zh-CN" dirty="0">
                <a:sym typeface="Wingdings" panose="05000000000000000000" pitchFamily="2" charset="2"/>
              </a:rPr>
              <a:t></a:t>
            </a:r>
            <a:r>
              <a:rPr lang="zh-CN" altLang="en-US" dirty="0"/>
              <a:t>情景</a:t>
            </a:r>
          </a:p>
        </p:txBody>
      </p:sp>
      <p:sp>
        <p:nvSpPr>
          <p:cNvPr id="9" name="文本框 8">
            <a:extLst>
              <a:ext uri="{FF2B5EF4-FFF2-40B4-BE49-F238E27FC236}">
                <a16:creationId xmlns:a16="http://schemas.microsoft.com/office/drawing/2014/main" id="{64515E2A-4E51-45C1-B7F2-1FA2C01B4049}"/>
              </a:ext>
            </a:extLst>
          </p:cNvPr>
          <p:cNvSpPr txBox="1"/>
          <p:nvPr/>
        </p:nvSpPr>
        <p:spPr>
          <a:xfrm>
            <a:off x="766048" y="393531"/>
            <a:ext cx="1725433" cy="369332"/>
          </a:xfrm>
          <a:prstGeom prst="rect">
            <a:avLst/>
          </a:prstGeom>
          <a:noFill/>
        </p:spPr>
        <p:txBody>
          <a:bodyPr wrap="square" rtlCol="0">
            <a:spAutoFit/>
          </a:bodyPr>
          <a:lstStyle/>
          <a:p>
            <a:r>
              <a:rPr lang="zh-CN" altLang="en-US" dirty="0"/>
              <a:t>背景</a:t>
            </a:r>
            <a:r>
              <a:rPr lang="en-US" altLang="zh-CN" dirty="0">
                <a:sym typeface="Wingdings" panose="05000000000000000000" pitchFamily="2" charset="2"/>
              </a:rPr>
              <a:t></a:t>
            </a:r>
            <a:r>
              <a:rPr lang="zh-CN" altLang="en-US" dirty="0">
                <a:sym typeface="Wingdings" panose="05000000000000000000" pitchFamily="2" charset="2"/>
              </a:rPr>
              <a:t>问题</a:t>
            </a:r>
            <a:r>
              <a:rPr lang="en-US" altLang="zh-CN" dirty="0">
                <a:sym typeface="Wingdings" panose="05000000000000000000" pitchFamily="2" charset="2"/>
              </a:rPr>
              <a:t>1.2</a:t>
            </a:r>
            <a:endParaRPr lang="zh-CN" altLang="en-US" dirty="0"/>
          </a:p>
        </p:txBody>
      </p:sp>
      <p:sp>
        <p:nvSpPr>
          <p:cNvPr id="10" name="文本框 9">
            <a:extLst>
              <a:ext uri="{FF2B5EF4-FFF2-40B4-BE49-F238E27FC236}">
                <a16:creationId xmlns:a16="http://schemas.microsoft.com/office/drawing/2014/main" id="{3D557023-2277-4BCD-98BA-7D7731CDD9DB}"/>
              </a:ext>
            </a:extLst>
          </p:cNvPr>
          <p:cNvSpPr txBox="1"/>
          <p:nvPr/>
        </p:nvSpPr>
        <p:spPr>
          <a:xfrm>
            <a:off x="3447647" y="389737"/>
            <a:ext cx="1725433" cy="369332"/>
          </a:xfrm>
          <a:prstGeom prst="rect">
            <a:avLst/>
          </a:prstGeom>
          <a:noFill/>
        </p:spPr>
        <p:txBody>
          <a:bodyPr wrap="square" rtlCol="0">
            <a:spAutoFit/>
          </a:bodyPr>
          <a:lstStyle/>
          <a:p>
            <a:r>
              <a:rPr lang="zh-CN" altLang="en-US" dirty="0"/>
              <a:t>背景</a:t>
            </a:r>
            <a:r>
              <a:rPr lang="en-US" altLang="zh-CN" dirty="0">
                <a:sym typeface="Wingdings" panose="05000000000000000000" pitchFamily="2" charset="2"/>
              </a:rPr>
              <a:t></a:t>
            </a:r>
            <a:r>
              <a:rPr lang="zh-CN" altLang="en-US" dirty="0">
                <a:sym typeface="Wingdings" panose="05000000000000000000" pitchFamily="2" charset="2"/>
              </a:rPr>
              <a:t>问题</a:t>
            </a:r>
            <a:r>
              <a:rPr lang="en-US" altLang="zh-CN" dirty="0">
                <a:sym typeface="Wingdings" panose="05000000000000000000" pitchFamily="2" charset="2"/>
              </a:rPr>
              <a:t>3.4</a:t>
            </a:r>
            <a:endParaRPr lang="zh-CN" altLang="en-US" dirty="0"/>
          </a:p>
        </p:txBody>
      </p:sp>
      <p:sp>
        <p:nvSpPr>
          <p:cNvPr id="13" name="文本框 12">
            <a:extLst>
              <a:ext uri="{FF2B5EF4-FFF2-40B4-BE49-F238E27FC236}">
                <a16:creationId xmlns:a16="http://schemas.microsoft.com/office/drawing/2014/main" id="{B0E7E41C-7048-4EAF-A09A-94A66C1F9B9E}"/>
              </a:ext>
            </a:extLst>
          </p:cNvPr>
          <p:cNvSpPr txBox="1"/>
          <p:nvPr/>
        </p:nvSpPr>
        <p:spPr>
          <a:xfrm>
            <a:off x="1137676" y="6488668"/>
            <a:ext cx="3203735" cy="369332"/>
          </a:xfrm>
          <a:prstGeom prst="rect">
            <a:avLst/>
          </a:prstGeom>
          <a:noFill/>
        </p:spPr>
        <p:txBody>
          <a:bodyPr wrap="square" rtlCol="0">
            <a:spAutoFit/>
          </a:bodyPr>
          <a:lstStyle/>
          <a:p>
            <a:r>
              <a:rPr lang="en-US" altLang="zh-CN" b="1" dirty="0"/>
              <a:t>A example of REPOS</a:t>
            </a:r>
            <a:r>
              <a:rPr lang="zh-CN" altLang="en-US" b="1" dirty="0"/>
              <a:t>文章</a:t>
            </a:r>
          </a:p>
        </p:txBody>
      </p:sp>
      <p:sp>
        <p:nvSpPr>
          <p:cNvPr id="14" name="矩形 13">
            <a:extLst>
              <a:ext uri="{FF2B5EF4-FFF2-40B4-BE49-F238E27FC236}">
                <a16:creationId xmlns:a16="http://schemas.microsoft.com/office/drawing/2014/main" id="{D94983FB-6FD5-4ABF-821D-BD14969B92B7}"/>
              </a:ext>
            </a:extLst>
          </p:cNvPr>
          <p:cNvSpPr/>
          <p:nvPr/>
        </p:nvSpPr>
        <p:spPr>
          <a:xfrm>
            <a:off x="5038477" y="226207"/>
            <a:ext cx="6793064" cy="3046988"/>
          </a:xfrm>
          <a:prstGeom prst="rect">
            <a:avLst/>
          </a:prstGeom>
        </p:spPr>
        <p:txBody>
          <a:bodyPr wrap="square">
            <a:spAutoFit/>
          </a:bodyPr>
          <a:lstStyle/>
          <a:p>
            <a:r>
              <a:rPr lang="zh-CN" altLang="en-US" sz="1600" dirty="0"/>
              <a:t>"</a:t>
            </a:r>
            <a:r>
              <a:rPr lang="zh-CN" altLang="en-US" sz="1600" b="1" dirty="0"/>
              <a:t>background</a:t>
            </a:r>
            <a:r>
              <a:rPr lang="zh-CN" altLang="en-US" sz="1600" dirty="0"/>
              <a:t>": "As a cell grows, its </a:t>
            </a:r>
            <a:r>
              <a:rPr lang="zh-CN" altLang="en-US" sz="1600" b="1" dirty="0">
                <a:solidFill>
                  <a:srgbClr val="FF0000"/>
                </a:solidFill>
              </a:rPr>
              <a:t>volume</a:t>
            </a:r>
            <a:r>
              <a:rPr lang="zh-CN" altLang="en-US" sz="1600" dirty="0"/>
              <a:t> increases more quickly than its surface area. If a cell was to get very large, the small surface area would not allow enough nutrients to enter the cell quickly enough for the cell\u2019s needs. This idea is explained in Figure below . However, large cells have a way of dealing with some size challenges. Big cells, such as some white blood cells, often grow more nuclei so that they can supply enough proteins and RNA for the cell\u2019s requirements. Large, metabolically active cells often have lots of cell protrusions, resulting in many folds throughout the membrane. These folds increase the surface area available for transport of materials into or out of the cell. Such cell types are found lining your small intestine, where they absorb nutrients from your food through protrusions called microvilli .",</a:t>
            </a:r>
          </a:p>
        </p:txBody>
      </p:sp>
      <p:sp>
        <p:nvSpPr>
          <p:cNvPr id="15" name="矩形 14">
            <a:extLst>
              <a:ext uri="{FF2B5EF4-FFF2-40B4-BE49-F238E27FC236}">
                <a16:creationId xmlns:a16="http://schemas.microsoft.com/office/drawing/2014/main" id="{39DEAEE1-2AC4-4CE1-A0A0-27BA1ACC7AA6}"/>
              </a:ext>
            </a:extLst>
          </p:cNvPr>
          <p:cNvSpPr/>
          <p:nvPr/>
        </p:nvSpPr>
        <p:spPr>
          <a:xfrm>
            <a:off x="5038477" y="3322891"/>
            <a:ext cx="6930887" cy="1077218"/>
          </a:xfrm>
          <a:prstGeom prst="rect">
            <a:avLst/>
          </a:prstGeom>
        </p:spPr>
        <p:txBody>
          <a:bodyPr wrap="square">
            <a:spAutoFit/>
          </a:bodyPr>
          <a:lstStyle/>
          <a:p>
            <a:r>
              <a:rPr lang="zh-CN" altLang="en-US" sz="1600" dirty="0"/>
              <a:t>"</a:t>
            </a:r>
            <a:r>
              <a:rPr lang="zh-CN" altLang="en-US" sz="1600" b="1" dirty="0"/>
              <a:t>situation</a:t>
            </a:r>
            <a:r>
              <a:rPr lang="zh-CN" altLang="en-US" sz="1600" dirty="0"/>
              <a:t>": "There are two cells inside a Petri dish in a laboratory, </a:t>
            </a:r>
            <a:r>
              <a:rPr lang="zh-CN" altLang="en-US" sz="1600" b="1" dirty="0"/>
              <a:t>cell X</a:t>
            </a:r>
            <a:r>
              <a:rPr lang="zh-CN" altLang="en-US" sz="1600" dirty="0"/>
              <a:t> and </a:t>
            </a:r>
            <a:r>
              <a:rPr lang="zh-CN" altLang="en-US" sz="1600" b="1" dirty="0"/>
              <a:t>cell Z</a:t>
            </a:r>
            <a:r>
              <a:rPr lang="zh-CN" altLang="en-US" sz="1600" dirty="0"/>
              <a:t>. These cells are from the same organism, but are not the same age. </a:t>
            </a:r>
          </a:p>
          <a:p>
            <a:r>
              <a:rPr lang="zh-CN" altLang="en-US" sz="1600" b="1" dirty="0"/>
              <a:t>Cell X</a:t>
            </a:r>
            <a:r>
              <a:rPr lang="zh-CN" altLang="en-US" sz="1600" dirty="0"/>
              <a:t> was created two weeks ago, and </a:t>
            </a:r>
            <a:r>
              <a:rPr lang="zh-CN" altLang="en-US" sz="1600" b="1" dirty="0"/>
              <a:t>cell Z</a:t>
            </a:r>
            <a:r>
              <a:rPr lang="zh-CN" altLang="en-US" sz="1600" dirty="0"/>
              <a:t> was created one month ago. Therefore, </a:t>
            </a:r>
            <a:r>
              <a:rPr lang="zh-CN" altLang="en-US" sz="1600" b="1" dirty="0"/>
              <a:t>cell Z </a:t>
            </a:r>
            <a:r>
              <a:rPr lang="zh-CN" altLang="en-US" sz="1600" dirty="0"/>
              <a:t>has had </a:t>
            </a:r>
            <a:r>
              <a:rPr lang="zh-CN" altLang="en-US" sz="1600" dirty="0">
                <a:solidFill>
                  <a:srgbClr val="00B050"/>
                </a:solidFill>
              </a:rPr>
              <a:t>two extra weeks</a:t>
            </a:r>
            <a:r>
              <a:rPr lang="zh-CN" altLang="en-US" sz="1600" dirty="0"/>
              <a:t> of growth compared to </a:t>
            </a:r>
            <a:r>
              <a:rPr lang="zh-CN" altLang="en-US" sz="1600" b="1" dirty="0"/>
              <a:t>cell X</a:t>
            </a:r>
            <a:r>
              <a:rPr lang="zh-CN" altLang="en-US" sz="1600" dirty="0"/>
              <a:t>. ", </a:t>
            </a:r>
          </a:p>
        </p:txBody>
      </p:sp>
      <p:sp>
        <p:nvSpPr>
          <p:cNvPr id="16" name="矩形 15">
            <a:extLst>
              <a:ext uri="{FF2B5EF4-FFF2-40B4-BE49-F238E27FC236}">
                <a16:creationId xmlns:a16="http://schemas.microsoft.com/office/drawing/2014/main" id="{52462BAE-A250-4BAA-A15B-97EADD11C4FA}"/>
              </a:ext>
            </a:extLst>
          </p:cNvPr>
          <p:cNvSpPr/>
          <p:nvPr/>
        </p:nvSpPr>
        <p:spPr>
          <a:xfrm>
            <a:off x="5194851" y="4665587"/>
            <a:ext cx="6930887" cy="1477328"/>
          </a:xfrm>
          <a:prstGeom prst="rect">
            <a:avLst/>
          </a:prstGeom>
        </p:spPr>
        <p:txBody>
          <a:bodyPr wrap="square">
            <a:spAutoFit/>
          </a:bodyPr>
          <a:lstStyle/>
          <a:p>
            <a:r>
              <a:rPr lang="zh-CN" altLang="en-US" dirty="0"/>
              <a:t>“</a:t>
            </a:r>
            <a:r>
              <a:rPr lang="zh-CN" altLang="en-US" b="1" dirty="0"/>
              <a:t>qas</a:t>
            </a:r>
            <a:r>
              <a:rPr lang="zh-CN" altLang="en-US" dirty="0"/>
              <a:t>”: [  这个好像和背景直接没有关系</a:t>
            </a:r>
            <a:r>
              <a:rPr lang="en-US" altLang="zh-CN" dirty="0"/>
              <a:t>?</a:t>
            </a:r>
            <a:br>
              <a:rPr lang="en-US" altLang="zh-CN" dirty="0"/>
            </a:br>
            <a:r>
              <a:rPr lang="zh-CN" altLang="en-US" dirty="0"/>
              <a:t>{“</a:t>
            </a:r>
            <a:r>
              <a:rPr lang="zh-CN" altLang="en-US" b="1" dirty="0"/>
              <a:t>question</a:t>
            </a:r>
            <a:r>
              <a:rPr lang="zh-CN" altLang="en-US" dirty="0"/>
              <a:t>”: “Which cell has a </a:t>
            </a:r>
            <a:r>
              <a:rPr lang="zh-CN" altLang="en-US" b="1" dirty="0"/>
              <a:t>larger</a:t>
            </a:r>
            <a:r>
              <a:rPr lang="zh-CN" altLang="en-US" dirty="0"/>
              <a:t> </a:t>
            </a:r>
            <a:r>
              <a:rPr lang="zh-CN" altLang="en-US" b="1" dirty="0">
                <a:solidFill>
                  <a:srgbClr val="FF0000"/>
                </a:solidFill>
              </a:rPr>
              <a:t>volume</a:t>
            </a:r>
            <a:r>
              <a:rPr lang="zh-CN" altLang="en-US" dirty="0"/>
              <a:t>?”, “</a:t>
            </a:r>
            <a:r>
              <a:rPr lang="zh-CN" altLang="en-US" b="1" dirty="0"/>
              <a:t>id</a:t>
            </a:r>
            <a:r>
              <a:rPr lang="zh-CN" altLang="en-US" dirty="0"/>
              <a:t>”: “3034816634”,   "</a:t>
            </a:r>
            <a:r>
              <a:rPr lang="zh-CN" altLang="en-US" b="1" dirty="0"/>
              <a:t>answers</a:t>
            </a:r>
            <a:r>
              <a:rPr lang="zh-CN" altLang="en-US" dirty="0"/>
              <a:t>": [{"text": "</a:t>
            </a:r>
            <a:r>
              <a:rPr lang="zh-CN" altLang="en-US" b="1" dirty="0"/>
              <a:t>cell Z</a:t>
            </a:r>
            <a:r>
              <a:rPr lang="zh-CN" altLang="en-US" dirty="0"/>
              <a:t>"}]}, </a:t>
            </a:r>
          </a:p>
          <a:p>
            <a:r>
              <a:rPr lang="zh-CN" altLang="en-US" dirty="0"/>
              <a:t>{"</a:t>
            </a:r>
            <a:r>
              <a:rPr lang="zh-CN" altLang="en-US" b="1" dirty="0"/>
              <a:t>question</a:t>
            </a:r>
            <a:r>
              <a:rPr lang="zh-CN" altLang="en-US" dirty="0"/>
              <a:t>": "Which cell has a </a:t>
            </a:r>
            <a:r>
              <a:rPr lang="zh-CN" altLang="en-US" b="1" dirty="0"/>
              <a:t>smaller</a:t>
            </a:r>
            <a:r>
              <a:rPr lang="zh-CN" altLang="en-US" dirty="0"/>
              <a:t> </a:t>
            </a:r>
            <a:r>
              <a:rPr lang="zh-CN" altLang="en-US" b="1" dirty="0">
                <a:solidFill>
                  <a:srgbClr val="FF0000"/>
                </a:solidFill>
              </a:rPr>
              <a:t>volume</a:t>
            </a:r>
            <a:r>
              <a:rPr lang="zh-CN" altLang="en-US" dirty="0"/>
              <a:t>?", "</a:t>
            </a:r>
            <a:r>
              <a:rPr lang="zh-CN" altLang="en-US" b="1" dirty="0"/>
              <a:t>id</a:t>
            </a:r>
            <a:r>
              <a:rPr lang="zh-CN" altLang="en-US" dirty="0"/>
              <a:t>": "1454547181", "</a:t>
            </a:r>
            <a:r>
              <a:rPr lang="zh-CN" altLang="en-US" b="1" dirty="0"/>
              <a:t>answers</a:t>
            </a:r>
            <a:r>
              <a:rPr lang="zh-CN" altLang="en-US" dirty="0"/>
              <a:t>": [{"text": "</a:t>
            </a:r>
            <a:r>
              <a:rPr lang="zh-CN" altLang="en-US" b="1" dirty="0"/>
              <a:t>Cell X</a:t>
            </a:r>
            <a:r>
              <a:rPr lang="zh-CN" altLang="en-US" dirty="0"/>
              <a:t>"}]}]}, </a:t>
            </a:r>
          </a:p>
        </p:txBody>
      </p:sp>
      <p:sp>
        <p:nvSpPr>
          <p:cNvPr id="17" name="文本框 16">
            <a:extLst>
              <a:ext uri="{FF2B5EF4-FFF2-40B4-BE49-F238E27FC236}">
                <a16:creationId xmlns:a16="http://schemas.microsoft.com/office/drawing/2014/main" id="{47C66D2C-25ED-495F-849D-D5EA244E455D}"/>
              </a:ext>
            </a:extLst>
          </p:cNvPr>
          <p:cNvSpPr txBox="1"/>
          <p:nvPr/>
        </p:nvSpPr>
        <p:spPr>
          <a:xfrm>
            <a:off x="6275543" y="6262461"/>
            <a:ext cx="4562085" cy="369332"/>
          </a:xfrm>
          <a:prstGeom prst="rect">
            <a:avLst/>
          </a:prstGeom>
          <a:noFill/>
        </p:spPr>
        <p:txBody>
          <a:bodyPr wrap="square" rtlCol="0">
            <a:spAutoFit/>
          </a:bodyPr>
          <a:lstStyle/>
          <a:p>
            <a:r>
              <a:rPr lang="en-US" altLang="zh-CN" b="1" dirty="0"/>
              <a:t>A example of REPOS</a:t>
            </a:r>
            <a:r>
              <a:rPr lang="zh-CN" altLang="en-US" b="1" dirty="0"/>
              <a:t>下载数据集</a:t>
            </a:r>
          </a:p>
        </p:txBody>
      </p:sp>
    </p:spTree>
    <p:extLst>
      <p:ext uri="{BB962C8B-B14F-4D97-AF65-F5344CB8AC3E}">
        <p14:creationId xmlns:p14="http://schemas.microsoft.com/office/powerpoint/2010/main" val="12326465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13C05AF-E61E-408D-B60E-C917509A62E6}"/>
              </a:ext>
            </a:extLst>
          </p:cNvPr>
          <p:cNvSpPr txBox="1"/>
          <p:nvPr/>
        </p:nvSpPr>
        <p:spPr>
          <a:xfrm>
            <a:off x="326002" y="228802"/>
            <a:ext cx="8444287" cy="369332"/>
          </a:xfrm>
          <a:prstGeom prst="rect">
            <a:avLst/>
          </a:prstGeom>
          <a:noFill/>
        </p:spPr>
        <p:txBody>
          <a:bodyPr wrap="square" rtlCol="0">
            <a:spAutoFit/>
          </a:bodyPr>
          <a:lstStyle/>
          <a:p>
            <a:r>
              <a:rPr lang="zh-CN" altLang="en-US" b="1" dirty="0"/>
              <a:t>难点分析</a:t>
            </a:r>
            <a:r>
              <a:rPr lang="en-US" altLang="zh-CN" b="1" dirty="0"/>
              <a:t>   &amp;    Related Work</a:t>
            </a:r>
            <a:r>
              <a:rPr lang="zh-CN" altLang="en-US" b="1" dirty="0"/>
              <a:t>：相关工作及比较</a:t>
            </a:r>
          </a:p>
        </p:txBody>
      </p:sp>
      <p:sp>
        <p:nvSpPr>
          <p:cNvPr id="3" name="文本框 2">
            <a:extLst>
              <a:ext uri="{FF2B5EF4-FFF2-40B4-BE49-F238E27FC236}">
                <a16:creationId xmlns:a16="http://schemas.microsoft.com/office/drawing/2014/main" id="{5F9B066B-A8B9-4692-B45A-33CCDBD7DF5D}"/>
              </a:ext>
            </a:extLst>
          </p:cNvPr>
          <p:cNvSpPr txBox="1"/>
          <p:nvPr/>
        </p:nvSpPr>
        <p:spPr>
          <a:xfrm>
            <a:off x="254441" y="2409279"/>
            <a:ext cx="11616857" cy="3231654"/>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Reading Comprehension</a:t>
            </a:r>
            <a:br>
              <a:rPr lang="en-US" altLang="zh-CN" b="1" dirty="0"/>
            </a:br>
            <a:r>
              <a:rPr lang="en-US" altLang="zh-CN" b="1" dirty="0"/>
              <a:t>1. </a:t>
            </a:r>
            <a:r>
              <a:rPr lang="zh-CN" altLang="en-US" b="1" dirty="0"/>
              <a:t>一般</a:t>
            </a:r>
            <a:r>
              <a:rPr lang="en-US" altLang="zh-CN" b="1" dirty="0"/>
              <a:t>MRC: </a:t>
            </a:r>
            <a:r>
              <a:rPr lang="en-US" altLang="zh-CN" dirty="0"/>
              <a:t>require understanding local predicate-argument structure in a passage of text</a:t>
            </a:r>
            <a:r>
              <a:rPr lang="zh-CN" altLang="en-US" dirty="0"/>
              <a:t>；  </a:t>
            </a:r>
            <a:br>
              <a:rPr lang="en-US" altLang="zh-CN" dirty="0"/>
            </a:br>
            <a:r>
              <a:rPr lang="en-US" altLang="zh-CN" dirty="0"/>
              <a:t>    </a:t>
            </a:r>
            <a:r>
              <a:rPr lang="en-US" altLang="zh-CN" dirty="0">
                <a:sym typeface="Wingdings" panose="05000000000000000000" pitchFamily="2" charset="2"/>
              </a:rPr>
              <a:t> </a:t>
            </a:r>
            <a:r>
              <a:rPr lang="zh-CN" altLang="en-US" dirty="0">
                <a:sym typeface="Wingdings" panose="05000000000000000000" pitchFamily="2" charset="2"/>
              </a:rPr>
              <a:t>已经做的很好了</a:t>
            </a:r>
            <a:r>
              <a:rPr lang="en-US" altLang="zh-CN" dirty="0">
                <a:sym typeface="Wingdings" panose="05000000000000000000" pitchFamily="2" charset="2"/>
              </a:rPr>
              <a:t>; </a:t>
            </a:r>
            <a:br>
              <a:rPr lang="en-US" altLang="zh-CN" dirty="0">
                <a:sym typeface="Wingdings" panose="05000000000000000000" pitchFamily="2" charset="2"/>
              </a:rPr>
            </a:br>
            <a:r>
              <a:rPr lang="en-US" altLang="zh-CN" dirty="0">
                <a:sym typeface="Wingdings" panose="05000000000000000000" pitchFamily="2" charset="2"/>
              </a:rPr>
              <a:t>2. </a:t>
            </a:r>
            <a:r>
              <a:rPr lang="en-US" altLang="zh-CN" b="1" dirty="0">
                <a:sym typeface="Wingdings" panose="05000000000000000000" pitchFamily="2" charset="2"/>
              </a:rPr>
              <a:t>ROPES</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1)</a:t>
            </a:r>
            <a:r>
              <a:rPr lang="zh-CN" altLang="en-US" dirty="0">
                <a:sym typeface="Wingdings" panose="05000000000000000000" pitchFamily="2" charset="2"/>
              </a:rPr>
              <a:t> </a:t>
            </a:r>
            <a:r>
              <a:rPr lang="en-US" altLang="zh-CN" dirty="0"/>
              <a:t>handle more </a:t>
            </a:r>
            <a:r>
              <a:rPr lang="en-US" altLang="zh-CN" b="1" dirty="0"/>
              <a:t>difficult</a:t>
            </a:r>
            <a:r>
              <a:rPr lang="en-US" altLang="zh-CN" dirty="0"/>
              <a:t> phenomena: understanding the </a:t>
            </a:r>
            <a:r>
              <a:rPr lang="en-US" altLang="zh-CN" b="1" dirty="0"/>
              <a:t>implications</a:t>
            </a:r>
            <a:r>
              <a:rPr lang="en-US" altLang="zh-CN" dirty="0"/>
              <a:t> of a passage of text</a:t>
            </a:r>
            <a:br>
              <a:rPr lang="en-US" altLang="zh-CN" dirty="0"/>
            </a:br>
            <a:r>
              <a:rPr lang="en-US" altLang="zh-CN" dirty="0"/>
              <a:t>                 2)</a:t>
            </a:r>
            <a:r>
              <a:rPr lang="zh-CN" altLang="en-US" dirty="0"/>
              <a:t>相似于</a:t>
            </a:r>
            <a:r>
              <a:rPr lang="en-US" altLang="zh-CN" dirty="0"/>
              <a:t>Multi-hop Reasoning</a:t>
            </a:r>
            <a:r>
              <a:rPr lang="zh-CN" altLang="en-US" dirty="0"/>
              <a:t>： </a:t>
            </a:r>
            <a:r>
              <a:rPr lang="en-US" altLang="zh-CN" dirty="0"/>
              <a:t>construction answering questions in ROPES requires </a:t>
            </a:r>
            <a:r>
              <a:rPr lang="en-US" altLang="zh-CN" b="1" dirty="0"/>
              <a:t>connecting       	     information</a:t>
            </a:r>
            <a:r>
              <a:rPr lang="en-US" altLang="zh-CN" dirty="0"/>
              <a:t> from </a:t>
            </a:r>
            <a:r>
              <a:rPr lang="en-US" altLang="zh-CN" b="1" dirty="0"/>
              <a:t>multiple parts</a:t>
            </a:r>
            <a:r>
              <a:rPr lang="en-US" altLang="zh-CN" dirty="0"/>
              <a:t> of a given passage</a:t>
            </a:r>
            <a:r>
              <a:rPr lang="zh-CN" altLang="en-US" dirty="0"/>
              <a:t>。</a:t>
            </a:r>
            <a:br>
              <a:rPr lang="en-US" altLang="zh-CN" dirty="0"/>
            </a:br>
            <a:r>
              <a:rPr lang="en-US" altLang="zh-CN" dirty="0"/>
              <a:t>3. </a:t>
            </a:r>
            <a:r>
              <a:rPr lang="zh-CN" altLang="en-US" b="1" dirty="0"/>
              <a:t>最相似数据集</a:t>
            </a:r>
            <a:r>
              <a:rPr lang="en-US" altLang="zh-CN" dirty="0"/>
              <a:t>: </a:t>
            </a:r>
            <a:r>
              <a:rPr lang="en-US" altLang="zh-CN" dirty="0" err="1"/>
              <a:t>ShARC</a:t>
            </a:r>
            <a:r>
              <a:rPr lang="en-US" altLang="zh-CN" dirty="0"/>
              <a:t>(2018) </a:t>
            </a:r>
            <a:r>
              <a:rPr lang="zh-CN" altLang="en-US" dirty="0"/>
              <a:t>、</a:t>
            </a:r>
            <a:r>
              <a:rPr lang="en-US" altLang="zh-CN" dirty="0" err="1"/>
              <a:t>OpenBookQA</a:t>
            </a:r>
            <a:r>
              <a:rPr lang="en-US" altLang="zh-CN" dirty="0"/>
              <a:t>(2018) </a:t>
            </a:r>
            <a:r>
              <a:rPr lang="zh-CN" altLang="en-US" dirty="0"/>
              <a:t>、</a:t>
            </a:r>
            <a:r>
              <a:rPr lang="en-US" altLang="zh-CN" dirty="0" err="1"/>
              <a:t>QuaRel</a:t>
            </a:r>
            <a:r>
              <a:rPr lang="en-US" altLang="zh-CN" dirty="0"/>
              <a:t>(2019)</a:t>
            </a:r>
            <a:r>
              <a:rPr lang="zh-CN" altLang="en-US" dirty="0"/>
              <a:t> </a:t>
            </a:r>
            <a:br>
              <a:rPr lang="en-US" altLang="zh-CN" dirty="0"/>
            </a:br>
            <a:r>
              <a:rPr lang="en-US" altLang="zh-CN" sz="1400" b="1" dirty="0" err="1"/>
              <a:t>ShARC</a:t>
            </a:r>
            <a:r>
              <a:rPr lang="en-US" altLang="zh-CN" sz="1400" dirty="0"/>
              <a:t> shares the same goal of understanding causes and effects (in terms of specified rules), but frames it as a dialogue where the system has to also generate questions to gain complete information</a:t>
            </a:r>
            <a:br>
              <a:rPr lang="en-US" altLang="zh-CN" sz="1400" dirty="0"/>
            </a:br>
            <a:r>
              <a:rPr lang="en-US" altLang="zh-CN" sz="1400" b="1" dirty="0" err="1"/>
              <a:t>OpenBookQA</a:t>
            </a:r>
            <a:r>
              <a:rPr lang="en-US" altLang="zh-CN" sz="1400" dirty="0"/>
              <a:t>:</a:t>
            </a:r>
            <a:r>
              <a:rPr lang="zh-CN" altLang="en-US" sz="1400" dirty="0"/>
              <a:t> 同需要阅读科学文章，但是侧重于 </a:t>
            </a:r>
            <a:r>
              <a:rPr lang="en-US" altLang="zh-CN" sz="1400" b="1" dirty="0" err="1"/>
              <a:t>Retrival</a:t>
            </a:r>
            <a:r>
              <a:rPr lang="en-US" altLang="zh-CN" sz="1400" b="1" dirty="0"/>
              <a:t> </a:t>
            </a:r>
            <a:r>
              <a:rPr lang="zh-CN" altLang="en-US" sz="1400" b="1" dirty="0"/>
              <a:t>相关事实</a:t>
            </a:r>
            <a:r>
              <a:rPr lang="zh-CN" altLang="en-US" sz="1400" dirty="0"/>
              <a:t>，</a:t>
            </a:r>
            <a:r>
              <a:rPr lang="en-US" altLang="zh-CN" sz="1400" dirty="0"/>
              <a:t>ROPES</a:t>
            </a:r>
            <a:r>
              <a:rPr lang="zh-CN" altLang="en-US" sz="1400" dirty="0"/>
              <a:t>侧重于 </a:t>
            </a:r>
            <a:r>
              <a:rPr lang="en-US" altLang="zh-CN" sz="1400" dirty="0"/>
              <a:t>Reading</a:t>
            </a:r>
            <a:r>
              <a:rPr lang="zh-CN" altLang="en-US" sz="1400" dirty="0"/>
              <a:t>并进行理解</a:t>
            </a:r>
            <a:r>
              <a:rPr lang="en-US" altLang="zh-CN" sz="1400" dirty="0">
                <a:sym typeface="Wingdings" panose="05000000000000000000" pitchFamily="2" charset="2"/>
              </a:rPr>
              <a:t> </a:t>
            </a:r>
            <a:r>
              <a:rPr lang="zh-CN" altLang="en-US" sz="1400" dirty="0">
                <a:sym typeface="Wingdings" panose="05000000000000000000" pitchFamily="2" charset="2"/>
              </a:rPr>
              <a:t>应用</a:t>
            </a:r>
            <a:br>
              <a:rPr lang="en-US" altLang="zh-CN" sz="1400" dirty="0">
                <a:sym typeface="Wingdings" panose="05000000000000000000" pitchFamily="2" charset="2"/>
              </a:rPr>
            </a:br>
            <a:r>
              <a:rPr lang="en-US" altLang="zh-CN" sz="1600" b="1" dirty="0" err="1"/>
              <a:t>QuaRel</a:t>
            </a:r>
            <a:r>
              <a:rPr lang="en-US" altLang="zh-CN" sz="1600" dirty="0"/>
              <a:t> is also focused on reasoning about situational effects in a question-answering setting, but </a:t>
            </a:r>
            <a:r>
              <a:rPr lang="en-US" altLang="zh-CN" sz="1600" b="1" dirty="0"/>
              <a:t>the “causes” are all pre-specified,</a:t>
            </a:r>
            <a:r>
              <a:rPr lang="en-US" altLang="zh-CN" sz="1600" dirty="0"/>
              <a:t> not read from a background passage, so the setting is limited</a:t>
            </a:r>
            <a:endParaRPr lang="zh-CN" altLang="en-US" b="1" dirty="0"/>
          </a:p>
        </p:txBody>
      </p:sp>
      <p:sp>
        <p:nvSpPr>
          <p:cNvPr id="4" name="文本框 3">
            <a:extLst>
              <a:ext uri="{FF2B5EF4-FFF2-40B4-BE49-F238E27FC236}">
                <a16:creationId xmlns:a16="http://schemas.microsoft.com/office/drawing/2014/main" id="{E0145C58-5974-4E5C-BD80-EC55D2F89410}"/>
              </a:ext>
            </a:extLst>
          </p:cNvPr>
          <p:cNvSpPr txBox="1"/>
          <p:nvPr/>
        </p:nvSpPr>
        <p:spPr>
          <a:xfrm>
            <a:off x="254441" y="5640933"/>
            <a:ext cx="11394221"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Recognizing textual entailment</a:t>
            </a:r>
            <a:br>
              <a:rPr lang="en-US" altLang="zh-CN" b="1" dirty="0"/>
            </a:br>
            <a:r>
              <a:rPr lang="zh-CN" altLang="en-US" b="1" dirty="0"/>
              <a:t>蕴含是一种测试 因果关系关联的方法</a:t>
            </a:r>
            <a:br>
              <a:rPr lang="en-US" altLang="zh-CN" b="1" dirty="0"/>
            </a:br>
            <a:r>
              <a:rPr lang="en-US" altLang="zh-CN" b="1" dirty="0"/>
              <a:t>ROPES: </a:t>
            </a:r>
            <a:r>
              <a:rPr lang="zh-CN" altLang="en-US" b="1" dirty="0"/>
              <a:t>不用 </a:t>
            </a:r>
            <a:r>
              <a:rPr lang="en-US" altLang="zh-CN" b="1" dirty="0"/>
              <a:t>sentence-pair</a:t>
            </a:r>
            <a:r>
              <a:rPr lang="zh-CN" altLang="en-US" b="1" dirty="0"/>
              <a:t>分类，而是让模型理解蕴含，理解解释性文本进行作答。</a:t>
            </a:r>
          </a:p>
        </p:txBody>
      </p:sp>
      <p:sp>
        <p:nvSpPr>
          <p:cNvPr id="5" name="文本框 4">
            <a:extLst>
              <a:ext uri="{FF2B5EF4-FFF2-40B4-BE49-F238E27FC236}">
                <a16:creationId xmlns:a16="http://schemas.microsoft.com/office/drawing/2014/main" id="{8CF96710-8424-4FE7-AD91-30FB8D99F755}"/>
              </a:ext>
            </a:extLst>
          </p:cNvPr>
          <p:cNvSpPr txBox="1"/>
          <p:nvPr/>
        </p:nvSpPr>
        <p:spPr>
          <a:xfrm>
            <a:off x="453225" y="834887"/>
            <a:ext cx="11537343" cy="1200329"/>
          </a:xfrm>
          <a:prstGeom prst="rect">
            <a:avLst/>
          </a:prstGeom>
          <a:noFill/>
        </p:spPr>
        <p:txBody>
          <a:bodyPr wrap="square" rtlCol="0">
            <a:spAutoFit/>
          </a:bodyPr>
          <a:lstStyle/>
          <a:p>
            <a:r>
              <a:rPr lang="en-US" altLang="zh-CN" dirty="0"/>
              <a:t>1. </a:t>
            </a:r>
            <a:r>
              <a:rPr lang="zh-CN" altLang="en-US" b="1" dirty="0"/>
              <a:t>因果类型多</a:t>
            </a:r>
            <a:r>
              <a:rPr lang="en-US" altLang="zh-CN" dirty="0"/>
              <a:t>: there are a variety of cause / effect relationship types described</a:t>
            </a:r>
            <a:r>
              <a:rPr lang="zh-CN" altLang="en-US" dirty="0"/>
              <a:t>；</a:t>
            </a:r>
            <a:br>
              <a:rPr lang="en-US" altLang="zh-CN" dirty="0"/>
            </a:br>
            <a:r>
              <a:rPr lang="en-US" altLang="zh-CN" dirty="0"/>
              <a:t>2. </a:t>
            </a:r>
            <a:r>
              <a:rPr lang="zh-CN" altLang="en-US" b="1" dirty="0"/>
              <a:t>背景、场景、问题匹配问题</a:t>
            </a:r>
            <a:r>
              <a:rPr lang="en-US" altLang="zh-CN" dirty="0"/>
              <a:t>: there is a wide range of difficulties in matching the descriptions of </a:t>
            </a:r>
            <a:br>
              <a:rPr lang="en-US" altLang="zh-CN" dirty="0"/>
            </a:br>
            <a:r>
              <a:rPr lang="en-US" altLang="zh-CN" dirty="0"/>
              <a:t>these phenomena between the background, situation, and question</a:t>
            </a:r>
            <a:br>
              <a:rPr lang="en-US" altLang="zh-CN" dirty="0"/>
            </a:br>
            <a:r>
              <a:rPr lang="en-US" altLang="zh-CN" dirty="0"/>
              <a:t>3. </a:t>
            </a:r>
            <a:r>
              <a:rPr lang="zh-CN" altLang="en-US" b="1" dirty="0"/>
              <a:t>因果推理类型多</a:t>
            </a:r>
            <a:r>
              <a:rPr lang="en-US" altLang="zh-CN" b="1" dirty="0"/>
              <a:t>: </a:t>
            </a:r>
            <a:r>
              <a:rPr lang="zh-CN" altLang="en-US" b="1" dirty="0"/>
              <a:t>因</a:t>
            </a:r>
            <a:r>
              <a:rPr lang="en-US" altLang="zh-CN" b="1" dirty="0">
                <a:sym typeface="Wingdings" panose="05000000000000000000" pitchFamily="2" charset="2"/>
              </a:rPr>
              <a:t></a:t>
            </a:r>
            <a:r>
              <a:rPr lang="zh-CN" altLang="en-US" b="1" dirty="0"/>
              <a:t>果  果</a:t>
            </a:r>
            <a:r>
              <a:rPr lang="en-US" altLang="zh-CN" b="1" dirty="0">
                <a:sym typeface="Wingdings" panose="05000000000000000000" pitchFamily="2" charset="2"/>
              </a:rPr>
              <a:t></a:t>
            </a:r>
            <a:r>
              <a:rPr lang="zh-CN" altLang="en-US" b="1" dirty="0">
                <a:sym typeface="Wingdings" panose="05000000000000000000" pitchFamily="2" charset="2"/>
              </a:rPr>
              <a:t>因 </a:t>
            </a:r>
            <a:r>
              <a:rPr lang="en-US" altLang="zh-CN" dirty="0"/>
              <a:t>there are several distinct kinds of reasoning over causes and effects that appear</a:t>
            </a:r>
            <a:endParaRPr lang="zh-CN" altLang="en-US" dirty="0"/>
          </a:p>
        </p:txBody>
      </p:sp>
    </p:spTree>
    <p:extLst>
      <p:ext uri="{BB962C8B-B14F-4D97-AF65-F5344CB8AC3E}">
        <p14:creationId xmlns:p14="http://schemas.microsoft.com/office/powerpoint/2010/main" val="15139723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187F2D1-6DBC-49DB-BEEA-FB7942A2AA4E}"/>
              </a:ext>
            </a:extLst>
          </p:cNvPr>
          <p:cNvSpPr/>
          <p:nvPr/>
        </p:nvSpPr>
        <p:spPr>
          <a:xfrm>
            <a:off x="151064" y="191033"/>
            <a:ext cx="2371162" cy="369332"/>
          </a:xfrm>
          <a:prstGeom prst="rect">
            <a:avLst/>
          </a:prstGeom>
        </p:spPr>
        <p:txBody>
          <a:bodyPr wrap="none">
            <a:spAutoFit/>
          </a:bodyPr>
          <a:lstStyle/>
          <a:p>
            <a:r>
              <a:rPr lang="en-US" altLang="zh-CN" b="1" dirty="0"/>
              <a:t>Data Collection</a:t>
            </a:r>
            <a:r>
              <a:rPr lang="zh-CN" altLang="en-US" b="1" dirty="0"/>
              <a:t>过程</a:t>
            </a:r>
            <a:r>
              <a:rPr lang="en-US" altLang="zh-CN" b="1" dirty="0"/>
              <a:t>: </a:t>
            </a:r>
            <a:endParaRPr lang="zh-CN" altLang="en-US" b="1" dirty="0"/>
          </a:p>
        </p:txBody>
      </p:sp>
      <p:sp>
        <p:nvSpPr>
          <p:cNvPr id="5" name="矩形 4">
            <a:extLst>
              <a:ext uri="{FF2B5EF4-FFF2-40B4-BE49-F238E27FC236}">
                <a16:creationId xmlns:a16="http://schemas.microsoft.com/office/drawing/2014/main" id="{E05E267F-0AEF-4866-9F33-23A7EE150537}"/>
              </a:ext>
            </a:extLst>
          </p:cNvPr>
          <p:cNvSpPr/>
          <p:nvPr/>
        </p:nvSpPr>
        <p:spPr>
          <a:xfrm>
            <a:off x="151063" y="835089"/>
            <a:ext cx="9279183" cy="2862322"/>
          </a:xfrm>
          <a:prstGeom prst="rect">
            <a:avLst/>
          </a:prstGeom>
        </p:spPr>
        <p:txBody>
          <a:bodyPr wrap="square">
            <a:spAutoFit/>
          </a:bodyPr>
          <a:lstStyle/>
          <a:p>
            <a:r>
              <a:rPr lang="en-US" altLang="zh-CN" b="1" dirty="0"/>
              <a:t>Background passages:</a:t>
            </a:r>
            <a:br>
              <a:rPr lang="en-US" altLang="zh-CN" dirty="0"/>
            </a:br>
            <a:r>
              <a:rPr lang="zh-CN" altLang="en-US" b="1" dirty="0"/>
              <a:t>数据来源</a:t>
            </a:r>
            <a:r>
              <a:rPr lang="en-US" altLang="zh-CN" dirty="0"/>
              <a:t>: science textbook </a:t>
            </a:r>
            <a:r>
              <a:rPr lang="zh-CN" altLang="en-US" dirty="0"/>
              <a:t>、</a:t>
            </a:r>
            <a:r>
              <a:rPr lang="en-US" altLang="zh-CN" dirty="0"/>
              <a:t>Wikipedia </a:t>
            </a:r>
            <a:br>
              <a:rPr lang="en-US" altLang="zh-CN" dirty="0"/>
            </a:br>
            <a:r>
              <a:rPr lang="zh-CN" altLang="en-US" b="1" dirty="0"/>
              <a:t>要求</a:t>
            </a:r>
            <a:r>
              <a:rPr lang="en-US" altLang="zh-CN" b="1" dirty="0"/>
              <a:t>:  </a:t>
            </a:r>
            <a:r>
              <a:rPr lang="en-US" altLang="zh-CN" dirty="0"/>
              <a:t>1)</a:t>
            </a:r>
            <a:r>
              <a:rPr lang="zh-CN" altLang="en-US" dirty="0"/>
              <a:t> </a:t>
            </a:r>
            <a:r>
              <a:rPr lang="en-US" altLang="zh-CN" b="1" dirty="0"/>
              <a:t>contained causal connectives</a:t>
            </a:r>
            <a:r>
              <a:rPr lang="zh-CN" altLang="en-US" dirty="0"/>
              <a:t>： </a:t>
            </a:r>
            <a:r>
              <a:rPr lang="en-US" altLang="zh-CN" dirty="0" err="1"/>
              <a:t>eg</a:t>
            </a:r>
            <a:r>
              <a:rPr lang="en-US" altLang="zh-CN" dirty="0"/>
              <a:t>: causes </a:t>
            </a:r>
            <a:r>
              <a:rPr lang="zh-CN" altLang="en-US" dirty="0"/>
              <a:t>、</a:t>
            </a:r>
            <a:r>
              <a:rPr lang="en-US" altLang="zh-CN" dirty="0"/>
              <a:t>leads to </a:t>
            </a:r>
            <a:r>
              <a:rPr lang="zh-CN" altLang="en-US" dirty="0"/>
              <a:t>等</a:t>
            </a:r>
            <a:br>
              <a:rPr lang="en-US" altLang="zh-CN" dirty="0"/>
            </a:br>
            <a:r>
              <a:rPr lang="en-US" altLang="zh-CN" dirty="0"/>
              <a:t>          2) </a:t>
            </a:r>
            <a:r>
              <a:rPr lang="en-US" altLang="zh-CN" b="1" dirty="0"/>
              <a:t>signal qualitative relations </a:t>
            </a:r>
            <a:r>
              <a:rPr lang="en-US" altLang="zh-CN" dirty="0"/>
              <a:t>:</a:t>
            </a:r>
            <a:r>
              <a:rPr lang="zh-CN" altLang="en-US" dirty="0"/>
              <a:t> </a:t>
            </a:r>
            <a:r>
              <a:rPr lang="en-US" altLang="zh-CN" dirty="0"/>
              <a:t>increases</a:t>
            </a:r>
            <a:r>
              <a:rPr lang="zh-CN" altLang="en-US" dirty="0"/>
              <a:t>、</a:t>
            </a:r>
            <a:r>
              <a:rPr lang="en-US" altLang="zh-CN" dirty="0"/>
              <a:t>decreases</a:t>
            </a:r>
            <a:br>
              <a:rPr lang="en-US" altLang="zh-CN" dirty="0"/>
            </a:br>
            <a:r>
              <a:rPr lang="zh-CN" altLang="en-US" b="1" dirty="0"/>
              <a:t>人工过滤</a:t>
            </a:r>
            <a:r>
              <a:rPr lang="en-US" altLang="zh-CN" dirty="0"/>
              <a:t>: </a:t>
            </a:r>
            <a:r>
              <a:rPr lang="zh-CN" altLang="en-US" dirty="0"/>
              <a:t>没有发现</a:t>
            </a:r>
            <a:r>
              <a:rPr lang="zh-CN" altLang="en-US" b="1" dirty="0"/>
              <a:t>因果关系标志词</a:t>
            </a:r>
            <a:r>
              <a:rPr lang="zh-CN" altLang="en-US" dirty="0"/>
              <a:t>的文章</a:t>
            </a:r>
            <a:r>
              <a:rPr lang="en-US" altLang="zh-CN" dirty="0"/>
              <a:t>; </a:t>
            </a:r>
            <a:br>
              <a:rPr lang="en-US" altLang="zh-CN" dirty="0"/>
            </a:br>
            <a:r>
              <a:rPr lang="zh-CN" altLang="en-US" dirty="0"/>
              <a:t>最终</a:t>
            </a:r>
            <a:r>
              <a:rPr lang="zh-CN" altLang="en-US" b="1" dirty="0"/>
              <a:t>统计分类结果</a:t>
            </a:r>
            <a:r>
              <a:rPr lang="en-US" altLang="zh-CN" dirty="0"/>
              <a:t>: </a:t>
            </a:r>
            <a:br>
              <a:rPr lang="en-US" altLang="zh-CN" dirty="0"/>
            </a:br>
            <a:r>
              <a:rPr lang="en-US" altLang="zh-CN" b="1" dirty="0"/>
              <a:t>physical science </a:t>
            </a:r>
            <a:r>
              <a:rPr lang="en-US" altLang="zh-CN" dirty="0"/>
              <a:t>(49%), </a:t>
            </a:r>
            <a:br>
              <a:rPr lang="en-US" altLang="zh-CN" dirty="0"/>
            </a:br>
            <a:r>
              <a:rPr lang="en-US" altLang="zh-CN" b="1" dirty="0"/>
              <a:t>life science </a:t>
            </a:r>
            <a:r>
              <a:rPr lang="en-US" altLang="zh-CN" dirty="0"/>
              <a:t>(45%), </a:t>
            </a:r>
            <a:br>
              <a:rPr lang="en-US" altLang="zh-CN" dirty="0"/>
            </a:br>
            <a:r>
              <a:rPr lang="en-US" altLang="zh-CN" b="1" dirty="0"/>
              <a:t>economics</a:t>
            </a:r>
            <a:r>
              <a:rPr lang="en-US" altLang="zh-CN" dirty="0"/>
              <a:t> (5%) and </a:t>
            </a:r>
            <a:br>
              <a:rPr lang="en-US" altLang="zh-CN" dirty="0"/>
            </a:br>
            <a:r>
              <a:rPr lang="en-US" altLang="zh-CN" b="1" dirty="0"/>
              <a:t>other</a:t>
            </a:r>
            <a:r>
              <a:rPr lang="en-US" altLang="zh-CN" dirty="0"/>
              <a:t> (1%).   In total, we collected over </a:t>
            </a:r>
            <a:r>
              <a:rPr lang="en-US" altLang="zh-CN" b="1" dirty="0"/>
              <a:t>1,000 background passages</a:t>
            </a:r>
            <a:endParaRPr lang="zh-CN" altLang="en-US" b="1" dirty="0"/>
          </a:p>
        </p:txBody>
      </p:sp>
      <p:sp>
        <p:nvSpPr>
          <p:cNvPr id="6" name="矩形 5">
            <a:extLst>
              <a:ext uri="{FF2B5EF4-FFF2-40B4-BE49-F238E27FC236}">
                <a16:creationId xmlns:a16="http://schemas.microsoft.com/office/drawing/2014/main" id="{1FEEF501-73F0-4D3C-BD5D-2F61B1CA1C07}"/>
              </a:ext>
            </a:extLst>
          </p:cNvPr>
          <p:cNvSpPr/>
          <p:nvPr/>
        </p:nvSpPr>
        <p:spPr>
          <a:xfrm>
            <a:off x="273231" y="4360453"/>
            <a:ext cx="9034846" cy="1754326"/>
          </a:xfrm>
          <a:prstGeom prst="rect">
            <a:avLst/>
          </a:prstGeom>
        </p:spPr>
        <p:txBody>
          <a:bodyPr wrap="none">
            <a:spAutoFit/>
          </a:bodyPr>
          <a:lstStyle/>
          <a:p>
            <a:r>
              <a:rPr lang="en-US" altLang="zh-CN" b="1" dirty="0"/>
              <a:t>Crowdsourcing questions</a:t>
            </a:r>
            <a:br>
              <a:rPr lang="en-US" altLang="zh-CN" dirty="0"/>
            </a:br>
            <a:r>
              <a:rPr lang="en-US" altLang="zh-CN" dirty="0"/>
              <a:t>1)</a:t>
            </a:r>
            <a:r>
              <a:rPr lang="zh-CN" altLang="en-US" dirty="0"/>
              <a:t>众包者被要求写 包含背景描述中包的 </a:t>
            </a:r>
            <a:r>
              <a:rPr lang="en-US" altLang="zh-CN" dirty="0"/>
              <a:t>relations</a:t>
            </a:r>
            <a:r>
              <a:rPr lang="zh-CN" altLang="en-US" dirty="0"/>
              <a:t>的</a:t>
            </a:r>
            <a:r>
              <a:rPr lang="en-US" altLang="zh-CN" dirty="0"/>
              <a:t>situation. </a:t>
            </a:r>
            <a:br>
              <a:rPr lang="en-US" altLang="zh-CN" dirty="0"/>
            </a:br>
            <a:r>
              <a:rPr lang="en-US" altLang="zh-CN" dirty="0"/>
              <a:t>2)</a:t>
            </a:r>
            <a:r>
              <a:rPr lang="zh-CN" altLang="en-US" dirty="0"/>
              <a:t> 众包者被要求写</a:t>
            </a:r>
            <a:r>
              <a:rPr lang="en-US" altLang="zh-CN" dirty="0"/>
              <a:t>questions: </a:t>
            </a:r>
            <a:r>
              <a:rPr lang="zh-CN" altLang="en-US" dirty="0"/>
              <a:t>关于情景，但是需要情景</a:t>
            </a:r>
            <a:r>
              <a:rPr lang="en-US" altLang="zh-CN" dirty="0"/>
              <a:t>+</a:t>
            </a:r>
            <a:r>
              <a:rPr lang="zh-CN" altLang="en-US" dirty="0"/>
              <a:t>背景作答的问题</a:t>
            </a:r>
            <a:r>
              <a:rPr lang="en-US" altLang="zh-CN" dirty="0"/>
              <a:t>. </a:t>
            </a:r>
            <a:br>
              <a:rPr lang="en-US" altLang="zh-CN" dirty="0"/>
            </a:br>
            <a:r>
              <a:rPr lang="zh-CN" altLang="en-US" dirty="0"/>
              <a:t>备注</a:t>
            </a:r>
            <a:r>
              <a:rPr lang="en-US" altLang="zh-CN" dirty="0"/>
              <a:t>: </a:t>
            </a:r>
            <a:br>
              <a:rPr lang="en-US" altLang="zh-CN" dirty="0"/>
            </a:br>
            <a:r>
              <a:rPr lang="en-US" altLang="zh-CN" dirty="0"/>
              <a:t>1) </a:t>
            </a:r>
            <a:r>
              <a:rPr lang="zh-CN" altLang="en-US" dirty="0"/>
              <a:t>鼓励两个问题可以只改变一个关键性词语，</a:t>
            </a:r>
            <a:r>
              <a:rPr lang="en-US" altLang="zh-CN" dirty="0" err="1"/>
              <a:t>less</a:t>
            </a:r>
            <a:r>
              <a:rPr lang="en-US" altLang="zh-CN" dirty="0" err="1">
                <a:sym typeface="Wingdings" panose="05000000000000000000" pitchFamily="2" charset="2"/>
              </a:rPr>
              <a:t>more</a:t>
            </a:r>
            <a:r>
              <a:rPr lang="zh-CN" altLang="en-US" dirty="0">
                <a:sym typeface="Wingdings" panose="05000000000000000000" pitchFamily="2" charset="2"/>
              </a:rPr>
              <a:t>等</a:t>
            </a:r>
            <a:r>
              <a:rPr lang="en-US" altLang="zh-CN" dirty="0">
                <a:sym typeface="Wingdings" panose="05000000000000000000" pitchFamily="2" charset="2"/>
              </a:rPr>
              <a:t>  </a:t>
            </a:r>
            <a:r>
              <a:rPr lang="zh-CN" altLang="en-US" dirty="0">
                <a:sym typeface="Wingdings" panose="05000000000000000000" pitchFamily="2" charset="2"/>
              </a:rPr>
              <a:t>避免</a:t>
            </a:r>
            <a:r>
              <a:rPr lang="en-US" altLang="zh-CN" dirty="0">
                <a:sym typeface="Wingdings" panose="05000000000000000000" pitchFamily="2" charset="2"/>
              </a:rPr>
              <a:t>easy lexical shortcuts</a:t>
            </a:r>
            <a:br>
              <a:rPr lang="en-US" altLang="zh-CN" dirty="0">
                <a:sym typeface="Wingdings" panose="05000000000000000000" pitchFamily="2" charset="2"/>
              </a:rPr>
            </a:br>
            <a:endParaRPr lang="zh-CN" altLang="en-US" dirty="0"/>
          </a:p>
        </p:txBody>
      </p:sp>
      <p:pic>
        <p:nvPicPr>
          <p:cNvPr id="7" name="图片 6">
            <a:extLst>
              <a:ext uri="{FF2B5EF4-FFF2-40B4-BE49-F238E27FC236}">
                <a16:creationId xmlns:a16="http://schemas.microsoft.com/office/drawing/2014/main" id="{2737F53D-D09F-4447-904C-A866B7A03D61}"/>
              </a:ext>
            </a:extLst>
          </p:cNvPr>
          <p:cNvPicPr>
            <a:picLocks noChangeAspect="1"/>
          </p:cNvPicPr>
          <p:nvPr/>
        </p:nvPicPr>
        <p:blipFill>
          <a:blip r:embed="rId2"/>
          <a:stretch>
            <a:fillRect/>
          </a:stretch>
        </p:blipFill>
        <p:spPr>
          <a:xfrm>
            <a:off x="3047736" y="1714351"/>
            <a:ext cx="6096528" cy="3429297"/>
          </a:xfrm>
          <a:prstGeom prst="rect">
            <a:avLst/>
          </a:prstGeom>
        </p:spPr>
      </p:pic>
    </p:spTree>
    <p:extLst>
      <p:ext uri="{BB962C8B-B14F-4D97-AF65-F5344CB8AC3E}">
        <p14:creationId xmlns:p14="http://schemas.microsoft.com/office/powerpoint/2010/main" val="654886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9589E2D-1241-466A-BEC7-CD0ECB32B3ED}"/>
              </a:ext>
            </a:extLst>
          </p:cNvPr>
          <p:cNvSpPr/>
          <p:nvPr/>
        </p:nvSpPr>
        <p:spPr>
          <a:xfrm>
            <a:off x="111683" y="501134"/>
            <a:ext cx="3621504" cy="400110"/>
          </a:xfrm>
          <a:prstGeom prst="rect">
            <a:avLst/>
          </a:prstGeom>
        </p:spPr>
        <p:txBody>
          <a:bodyPr wrap="none">
            <a:spAutoFit/>
          </a:bodyPr>
          <a:lstStyle/>
          <a:p>
            <a:r>
              <a:rPr lang="en-US" altLang="zh-CN" sz="2000" b="1" dirty="0"/>
              <a:t>Dataset Analysis</a:t>
            </a:r>
            <a:r>
              <a:rPr lang="zh-CN" altLang="en-US" sz="2000" b="1" dirty="0"/>
              <a:t>：定性、定量</a:t>
            </a:r>
          </a:p>
        </p:txBody>
      </p:sp>
      <p:sp>
        <p:nvSpPr>
          <p:cNvPr id="3" name="矩形 2">
            <a:extLst>
              <a:ext uri="{FF2B5EF4-FFF2-40B4-BE49-F238E27FC236}">
                <a16:creationId xmlns:a16="http://schemas.microsoft.com/office/drawing/2014/main" id="{411CD035-68EC-4491-B678-0DDC8F86CF89}"/>
              </a:ext>
            </a:extLst>
          </p:cNvPr>
          <p:cNvSpPr/>
          <p:nvPr/>
        </p:nvSpPr>
        <p:spPr>
          <a:xfrm>
            <a:off x="26735" y="1455492"/>
            <a:ext cx="3143809" cy="369332"/>
          </a:xfrm>
          <a:prstGeom prst="rect">
            <a:avLst/>
          </a:prstGeom>
        </p:spPr>
        <p:txBody>
          <a:bodyPr wrap="none">
            <a:spAutoFit/>
          </a:bodyPr>
          <a:lstStyle/>
          <a:p>
            <a:r>
              <a:rPr lang="en-US" altLang="zh-CN" b="1" dirty="0"/>
              <a:t>Background passages</a:t>
            </a:r>
            <a:r>
              <a:rPr lang="zh-CN" altLang="en-US" b="1" dirty="0"/>
              <a:t>分析</a:t>
            </a:r>
            <a:r>
              <a:rPr lang="zh-CN" altLang="en-US" dirty="0"/>
              <a:t>：</a:t>
            </a:r>
          </a:p>
        </p:txBody>
      </p:sp>
      <p:pic>
        <p:nvPicPr>
          <p:cNvPr id="4" name="图片 3">
            <a:extLst>
              <a:ext uri="{FF2B5EF4-FFF2-40B4-BE49-F238E27FC236}">
                <a16:creationId xmlns:a16="http://schemas.microsoft.com/office/drawing/2014/main" id="{ACFA489F-E3A0-407D-A5C0-11C72F8F89BC}"/>
              </a:ext>
            </a:extLst>
          </p:cNvPr>
          <p:cNvPicPr>
            <a:picLocks noChangeAspect="1"/>
          </p:cNvPicPr>
          <p:nvPr/>
        </p:nvPicPr>
        <p:blipFill>
          <a:blip r:embed="rId2"/>
          <a:stretch>
            <a:fillRect/>
          </a:stretch>
        </p:blipFill>
        <p:spPr>
          <a:xfrm>
            <a:off x="111683" y="1908312"/>
            <a:ext cx="3513521" cy="3295816"/>
          </a:xfrm>
          <a:prstGeom prst="rect">
            <a:avLst/>
          </a:prstGeom>
        </p:spPr>
      </p:pic>
      <p:sp>
        <p:nvSpPr>
          <p:cNvPr id="5" name="矩形 4">
            <a:extLst>
              <a:ext uri="{FF2B5EF4-FFF2-40B4-BE49-F238E27FC236}">
                <a16:creationId xmlns:a16="http://schemas.microsoft.com/office/drawing/2014/main" id="{9DE73AB5-33E1-4784-8721-DCD08771C284}"/>
              </a:ext>
            </a:extLst>
          </p:cNvPr>
          <p:cNvSpPr/>
          <p:nvPr/>
        </p:nvSpPr>
        <p:spPr>
          <a:xfrm>
            <a:off x="3914051" y="1455492"/>
            <a:ext cx="2581156" cy="369332"/>
          </a:xfrm>
          <a:prstGeom prst="rect">
            <a:avLst/>
          </a:prstGeom>
        </p:spPr>
        <p:txBody>
          <a:bodyPr wrap="none">
            <a:spAutoFit/>
          </a:bodyPr>
          <a:lstStyle/>
          <a:p>
            <a:r>
              <a:rPr lang="en-US" altLang="zh-CN" b="1" dirty="0"/>
              <a:t>Grounding: </a:t>
            </a:r>
            <a:r>
              <a:rPr lang="zh-CN" altLang="en-US" b="1" dirty="0"/>
              <a:t>背景</a:t>
            </a:r>
            <a:r>
              <a:rPr lang="en-US" altLang="zh-CN" b="1" dirty="0">
                <a:sym typeface="Wingdings" panose="05000000000000000000" pitchFamily="2" charset="2"/>
              </a:rPr>
              <a:t></a:t>
            </a:r>
            <a:r>
              <a:rPr lang="zh-CN" altLang="en-US" b="1" dirty="0">
                <a:sym typeface="Wingdings" panose="05000000000000000000" pitchFamily="2" charset="2"/>
              </a:rPr>
              <a:t>情景</a:t>
            </a:r>
            <a:endParaRPr lang="zh-CN" altLang="en-US" b="1" dirty="0"/>
          </a:p>
        </p:txBody>
      </p:sp>
      <p:pic>
        <p:nvPicPr>
          <p:cNvPr id="6" name="图片 5">
            <a:extLst>
              <a:ext uri="{FF2B5EF4-FFF2-40B4-BE49-F238E27FC236}">
                <a16:creationId xmlns:a16="http://schemas.microsoft.com/office/drawing/2014/main" id="{ED3238B4-1159-4916-82F8-2DA44FC458C6}"/>
              </a:ext>
            </a:extLst>
          </p:cNvPr>
          <p:cNvPicPr>
            <a:picLocks noChangeAspect="1"/>
          </p:cNvPicPr>
          <p:nvPr/>
        </p:nvPicPr>
        <p:blipFill>
          <a:blip r:embed="rId3"/>
          <a:stretch>
            <a:fillRect/>
          </a:stretch>
        </p:blipFill>
        <p:spPr>
          <a:xfrm>
            <a:off x="3858451" y="1987825"/>
            <a:ext cx="3185845" cy="2786932"/>
          </a:xfrm>
          <a:prstGeom prst="rect">
            <a:avLst/>
          </a:prstGeom>
        </p:spPr>
      </p:pic>
      <p:sp>
        <p:nvSpPr>
          <p:cNvPr id="7" name="文本框 6">
            <a:extLst>
              <a:ext uri="{FF2B5EF4-FFF2-40B4-BE49-F238E27FC236}">
                <a16:creationId xmlns:a16="http://schemas.microsoft.com/office/drawing/2014/main" id="{42B78192-DB59-4DA0-87D2-EF25420C7975}"/>
              </a:ext>
            </a:extLst>
          </p:cNvPr>
          <p:cNvSpPr txBox="1"/>
          <p:nvPr/>
        </p:nvSpPr>
        <p:spPr>
          <a:xfrm>
            <a:off x="3926478" y="4940843"/>
            <a:ext cx="3002214" cy="923330"/>
          </a:xfrm>
          <a:prstGeom prst="rect">
            <a:avLst/>
          </a:prstGeom>
          <a:noFill/>
        </p:spPr>
        <p:txBody>
          <a:bodyPr wrap="square" rtlCol="0">
            <a:spAutoFit/>
          </a:bodyPr>
          <a:lstStyle/>
          <a:p>
            <a:r>
              <a:rPr lang="en-US" altLang="zh-CN" b="1" dirty="0"/>
              <a:t>Explicit</a:t>
            </a:r>
            <a:r>
              <a:rPr lang="en-US" altLang="zh-CN" dirty="0"/>
              <a:t>: </a:t>
            </a:r>
            <a:r>
              <a:rPr lang="zh-CN" altLang="en-US" dirty="0"/>
              <a:t>简单匹配</a:t>
            </a:r>
            <a:br>
              <a:rPr lang="en-US" altLang="zh-CN" dirty="0"/>
            </a:br>
            <a:r>
              <a:rPr lang="en-US" altLang="zh-CN" b="1" dirty="0"/>
              <a:t>Common sense</a:t>
            </a:r>
            <a:r>
              <a:rPr lang="zh-CN" altLang="en-US" dirty="0"/>
              <a:t>： 属性联系</a:t>
            </a:r>
            <a:br>
              <a:rPr lang="en-US" altLang="zh-CN" dirty="0"/>
            </a:br>
            <a:r>
              <a:rPr lang="en-US" altLang="zh-CN" b="1" dirty="0"/>
              <a:t>Lexical gap</a:t>
            </a:r>
            <a:r>
              <a:rPr lang="en-US" altLang="zh-CN" dirty="0"/>
              <a:t>:</a:t>
            </a:r>
            <a:r>
              <a:rPr lang="zh-CN" altLang="en-US" dirty="0"/>
              <a:t> 另一种说法等</a:t>
            </a:r>
          </a:p>
        </p:txBody>
      </p:sp>
      <p:sp>
        <p:nvSpPr>
          <p:cNvPr id="9" name="矩形 8">
            <a:extLst>
              <a:ext uri="{FF2B5EF4-FFF2-40B4-BE49-F238E27FC236}">
                <a16:creationId xmlns:a16="http://schemas.microsoft.com/office/drawing/2014/main" id="{14F15F86-3A87-41E5-9BA7-8DD6935D07E7}"/>
              </a:ext>
            </a:extLst>
          </p:cNvPr>
          <p:cNvSpPr/>
          <p:nvPr/>
        </p:nvSpPr>
        <p:spPr>
          <a:xfrm>
            <a:off x="7593385" y="1329522"/>
            <a:ext cx="1800493" cy="369332"/>
          </a:xfrm>
          <a:prstGeom prst="rect">
            <a:avLst/>
          </a:prstGeom>
        </p:spPr>
        <p:txBody>
          <a:bodyPr wrap="none">
            <a:spAutoFit/>
          </a:bodyPr>
          <a:lstStyle/>
          <a:p>
            <a:r>
              <a:rPr lang="zh-CN" altLang="en-US" b="1" dirty="0"/>
              <a:t>最简单数据统计</a:t>
            </a:r>
          </a:p>
        </p:txBody>
      </p:sp>
      <p:pic>
        <p:nvPicPr>
          <p:cNvPr id="10" name="图片 9">
            <a:extLst>
              <a:ext uri="{FF2B5EF4-FFF2-40B4-BE49-F238E27FC236}">
                <a16:creationId xmlns:a16="http://schemas.microsoft.com/office/drawing/2014/main" id="{41F35E8A-4171-4BD1-A40A-21ECA31D5FD7}"/>
              </a:ext>
            </a:extLst>
          </p:cNvPr>
          <p:cNvPicPr>
            <a:picLocks noChangeAspect="1"/>
          </p:cNvPicPr>
          <p:nvPr/>
        </p:nvPicPr>
        <p:blipFill>
          <a:blip r:embed="rId4"/>
          <a:stretch>
            <a:fillRect/>
          </a:stretch>
        </p:blipFill>
        <p:spPr>
          <a:xfrm>
            <a:off x="7469256" y="2093070"/>
            <a:ext cx="4529874" cy="3435408"/>
          </a:xfrm>
          <a:prstGeom prst="rect">
            <a:avLst/>
          </a:prstGeom>
        </p:spPr>
      </p:pic>
      <p:sp>
        <p:nvSpPr>
          <p:cNvPr id="11" name="矩形 10">
            <a:extLst>
              <a:ext uri="{FF2B5EF4-FFF2-40B4-BE49-F238E27FC236}">
                <a16:creationId xmlns:a16="http://schemas.microsoft.com/office/drawing/2014/main" id="{6EFF8461-9096-4131-8201-8FA2253797C4}"/>
              </a:ext>
            </a:extLst>
          </p:cNvPr>
          <p:cNvSpPr/>
          <p:nvPr/>
        </p:nvSpPr>
        <p:spPr>
          <a:xfrm>
            <a:off x="7593385" y="1648311"/>
            <a:ext cx="4783682" cy="369332"/>
          </a:xfrm>
          <a:prstGeom prst="rect">
            <a:avLst/>
          </a:prstGeom>
        </p:spPr>
        <p:txBody>
          <a:bodyPr wrap="none">
            <a:spAutoFit/>
          </a:bodyPr>
          <a:lstStyle/>
          <a:p>
            <a:r>
              <a:rPr lang="en-US" altLang="zh-CN" b="1" dirty="0"/>
              <a:t>Dataset split</a:t>
            </a:r>
            <a:r>
              <a:rPr lang="zh-CN" altLang="en-US" b="1" dirty="0"/>
              <a:t>：按照标注者切分，增加难度。 </a:t>
            </a:r>
          </a:p>
        </p:txBody>
      </p:sp>
      <p:sp>
        <p:nvSpPr>
          <p:cNvPr id="12" name="文本框 11">
            <a:extLst>
              <a:ext uri="{FF2B5EF4-FFF2-40B4-BE49-F238E27FC236}">
                <a16:creationId xmlns:a16="http://schemas.microsoft.com/office/drawing/2014/main" id="{BBA2C7EB-283B-4559-A19F-206C1A36EE93}"/>
              </a:ext>
            </a:extLst>
          </p:cNvPr>
          <p:cNvSpPr txBox="1"/>
          <p:nvPr/>
        </p:nvSpPr>
        <p:spPr>
          <a:xfrm>
            <a:off x="111683" y="5303517"/>
            <a:ext cx="3002214" cy="923330"/>
          </a:xfrm>
          <a:prstGeom prst="rect">
            <a:avLst/>
          </a:prstGeom>
          <a:noFill/>
        </p:spPr>
        <p:txBody>
          <a:bodyPr wrap="square" rtlCol="0">
            <a:spAutoFit/>
          </a:bodyPr>
          <a:lstStyle/>
          <a:p>
            <a:r>
              <a:rPr lang="en-US" altLang="zh-CN" b="1" dirty="0"/>
              <a:t>C: </a:t>
            </a:r>
            <a:r>
              <a:rPr lang="zh-CN" altLang="en-US" dirty="0"/>
              <a:t>背景为 因果关系</a:t>
            </a:r>
            <a:br>
              <a:rPr lang="en-US" altLang="zh-CN" dirty="0"/>
            </a:br>
            <a:r>
              <a:rPr lang="en-US" altLang="zh-CN" b="1" dirty="0"/>
              <a:t>Q: </a:t>
            </a:r>
            <a:r>
              <a:rPr lang="zh-CN" altLang="en-US" dirty="0"/>
              <a:t>量词变化等</a:t>
            </a:r>
            <a:br>
              <a:rPr lang="en-US" altLang="zh-CN" dirty="0"/>
            </a:br>
            <a:r>
              <a:rPr lang="en-US" altLang="zh-CN" b="1" dirty="0"/>
              <a:t>C&amp;Q:</a:t>
            </a:r>
            <a:r>
              <a:rPr lang="en-US" altLang="zh-CN" dirty="0"/>
              <a:t>2</a:t>
            </a:r>
            <a:r>
              <a:rPr lang="zh-CN" altLang="en-US" dirty="0"/>
              <a:t>种信号</a:t>
            </a:r>
          </a:p>
        </p:txBody>
      </p:sp>
      <p:pic>
        <p:nvPicPr>
          <p:cNvPr id="13" name="图片 12">
            <a:extLst>
              <a:ext uri="{FF2B5EF4-FFF2-40B4-BE49-F238E27FC236}">
                <a16:creationId xmlns:a16="http://schemas.microsoft.com/office/drawing/2014/main" id="{30DECB3A-8689-4017-BC32-EBCE623BB1D2}"/>
              </a:ext>
            </a:extLst>
          </p:cNvPr>
          <p:cNvPicPr>
            <a:picLocks noChangeAspect="1"/>
          </p:cNvPicPr>
          <p:nvPr/>
        </p:nvPicPr>
        <p:blipFill>
          <a:blip r:embed="rId5"/>
          <a:stretch>
            <a:fillRect/>
          </a:stretch>
        </p:blipFill>
        <p:spPr>
          <a:xfrm>
            <a:off x="3047736" y="1714351"/>
            <a:ext cx="6096528" cy="3429297"/>
          </a:xfrm>
          <a:prstGeom prst="rect">
            <a:avLst/>
          </a:prstGeom>
        </p:spPr>
      </p:pic>
    </p:spTree>
    <p:extLst>
      <p:ext uri="{BB962C8B-B14F-4D97-AF65-F5344CB8AC3E}">
        <p14:creationId xmlns:p14="http://schemas.microsoft.com/office/powerpoint/2010/main" val="18639541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A026B49-BBA0-45D5-99EF-5D5AD8267A21}"/>
              </a:ext>
            </a:extLst>
          </p:cNvPr>
          <p:cNvSpPr/>
          <p:nvPr/>
        </p:nvSpPr>
        <p:spPr>
          <a:xfrm>
            <a:off x="274234" y="410501"/>
            <a:ext cx="3398687" cy="369332"/>
          </a:xfrm>
          <a:prstGeom prst="rect">
            <a:avLst/>
          </a:prstGeom>
        </p:spPr>
        <p:txBody>
          <a:bodyPr wrap="none">
            <a:spAutoFit/>
          </a:bodyPr>
          <a:lstStyle/>
          <a:p>
            <a:r>
              <a:rPr lang="en-US" altLang="zh-CN" b="1" dirty="0"/>
              <a:t>Question reasoning type </a:t>
            </a:r>
            <a:r>
              <a:rPr lang="zh-CN" altLang="en-US" b="1" dirty="0"/>
              <a:t>分析</a:t>
            </a:r>
            <a:r>
              <a:rPr lang="en-US" altLang="zh-CN" b="1" dirty="0"/>
              <a:t>: </a:t>
            </a:r>
            <a:endParaRPr lang="zh-CN" altLang="en-US" b="1" dirty="0"/>
          </a:p>
        </p:txBody>
      </p:sp>
      <p:pic>
        <p:nvPicPr>
          <p:cNvPr id="3" name="图片 2">
            <a:extLst>
              <a:ext uri="{FF2B5EF4-FFF2-40B4-BE49-F238E27FC236}">
                <a16:creationId xmlns:a16="http://schemas.microsoft.com/office/drawing/2014/main" id="{C8B6BF84-F935-4E16-A9C2-FBC3968B3F83}"/>
              </a:ext>
            </a:extLst>
          </p:cNvPr>
          <p:cNvPicPr>
            <a:picLocks noChangeAspect="1"/>
          </p:cNvPicPr>
          <p:nvPr/>
        </p:nvPicPr>
        <p:blipFill rotWithShape="1">
          <a:blip r:embed="rId2"/>
          <a:srcRect r="3766"/>
          <a:stretch/>
        </p:blipFill>
        <p:spPr>
          <a:xfrm>
            <a:off x="0" y="894924"/>
            <a:ext cx="5971351" cy="5552575"/>
          </a:xfrm>
          <a:prstGeom prst="rect">
            <a:avLst/>
          </a:prstGeom>
        </p:spPr>
      </p:pic>
      <p:sp>
        <p:nvSpPr>
          <p:cNvPr id="4" name="文本框 3">
            <a:extLst>
              <a:ext uri="{FF2B5EF4-FFF2-40B4-BE49-F238E27FC236}">
                <a16:creationId xmlns:a16="http://schemas.microsoft.com/office/drawing/2014/main" id="{D9AF2D90-B2A7-4C9C-BBB1-DC83CF5B7ACA}"/>
              </a:ext>
            </a:extLst>
          </p:cNvPr>
          <p:cNvSpPr txBox="1"/>
          <p:nvPr/>
        </p:nvSpPr>
        <p:spPr>
          <a:xfrm>
            <a:off x="5865861" y="894924"/>
            <a:ext cx="6296983" cy="1015663"/>
          </a:xfrm>
          <a:prstGeom prst="rect">
            <a:avLst/>
          </a:prstGeom>
          <a:noFill/>
        </p:spPr>
        <p:txBody>
          <a:bodyPr wrap="square" rtlCol="0">
            <a:spAutoFit/>
          </a:bodyPr>
          <a:lstStyle/>
          <a:p>
            <a:r>
              <a:rPr lang="zh-CN" altLang="en-US" sz="1200" b="1" dirty="0"/>
              <a:t>背景</a:t>
            </a:r>
            <a:r>
              <a:rPr lang="en-US" altLang="zh-CN" sz="1200" dirty="0"/>
              <a:t>:</a:t>
            </a:r>
            <a:r>
              <a:rPr lang="en-US" altLang="zh-CN" sz="1200" dirty="0">
                <a:sym typeface="Wingdings" panose="05000000000000000000" pitchFamily="2" charset="2"/>
              </a:rPr>
              <a:t> higher </a:t>
            </a:r>
            <a:r>
              <a:rPr lang="en-US" altLang="zh-CN" sz="1200" b="1" dirty="0">
                <a:sym typeface="Wingdings" panose="05000000000000000000" pitchFamily="2" charset="2"/>
              </a:rPr>
              <a:t>radiation</a:t>
            </a:r>
            <a:r>
              <a:rPr lang="en-US" altLang="zh-CN" sz="1200" dirty="0">
                <a:sym typeface="Wingdings" panose="05000000000000000000" pitchFamily="2" charset="2"/>
              </a:rPr>
              <a:t> </a:t>
            </a:r>
            <a:r>
              <a:rPr lang="en-US" altLang="zh-CN" sz="1200" dirty="0"/>
              <a:t>faster </a:t>
            </a:r>
            <a:r>
              <a:rPr lang="en-US" altLang="zh-CN" sz="1200" b="1" dirty="0"/>
              <a:t>click</a:t>
            </a:r>
            <a:r>
              <a:rPr lang="en-US" altLang="zh-CN" sz="1200" b="1" dirty="0">
                <a:sym typeface="Wingdings" panose="05000000000000000000" pitchFamily="2" charset="2"/>
              </a:rPr>
              <a:t>  | </a:t>
            </a:r>
            <a:r>
              <a:rPr lang="zh-CN" altLang="en-US" sz="1200" b="1" dirty="0">
                <a:sym typeface="Wingdings" panose="05000000000000000000" pitchFamily="2" charset="2"/>
              </a:rPr>
              <a:t>情景</a:t>
            </a:r>
            <a:r>
              <a:rPr lang="en-US" altLang="zh-CN" sz="1200" dirty="0">
                <a:sym typeface="Wingdings" panose="05000000000000000000" pitchFamily="2" charset="2"/>
              </a:rPr>
              <a:t>:A: high </a:t>
            </a:r>
            <a:r>
              <a:rPr lang="en-US" altLang="zh-CN" sz="1200" b="1" dirty="0">
                <a:sym typeface="Wingdings" panose="05000000000000000000" pitchFamily="2" charset="2"/>
              </a:rPr>
              <a:t>radiation</a:t>
            </a:r>
            <a:r>
              <a:rPr lang="en-US" altLang="zh-CN" sz="1200" dirty="0">
                <a:sym typeface="Wingdings" panose="05000000000000000000" pitchFamily="2" charset="2"/>
              </a:rPr>
              <a:t>    B:</a:t>
            </a:r>
            <a:r>
              <a:rPr lang="zh-CN" altLang="en-US" sz="1200" dirty="0">
                <a:sym typeface="Wingdings" panose="05000000000000000000" pitchFamily="2" charset="2"/>
              </a:rPr>
              <a:t> </a:t>
            </a:r>
            <a:r>
              <a:rPr lang="en-US" altLang="zh-CN" sz="1200" dirty="0">
                <a:sym typeface="Wingdings" panose="05000000000000000000" pitchFamily="2" charset="2"/>
              </a:rPr>
              <a:t>low </a:t>
            </a:r>
            <a:r>
              <a:rPr lang="en-US" altLang="zh-CN" sz="1200" b="1" dirty="0">
                <a:sym typeface="Wingdings" panose="05000000000000000000" pitchFamily="2" charset="2"/>
              </a:rPr>
              <a:t>radiation</a:t>
            </a:r>
            <a:br>
              <a:rPr lang="en-US" altLang="zh-CN" sz="1200" dirty="0">
                <a:sym typeface="Wingdings" panose="05000000000000000000" pitchFamily="2" charset="2"/>
              </a:rPr>
            </a:br>
            <a:r>
              <a:rPr lang="zh-CN" altLang="en-US" sz="1200" b="1" dirty="0">
                <a:sym typeface="Wingdings" panose="05000000000000000000" pitchFamily="2" charset="2"/>
              </a:rPr>
              <a:t>问题</a:t>
            </a:r>
            <a:r>
              <a:rPr lang="en-US" altLang="zh-CN" sz="1200" dirty="0">
                <a:sym typeface="Wingdings" panose="05000000000000000000" pitchFamily="2" charset="2"/>
              </a:rPr>
              <a:t>: A</a:t>
            </a:r>
            <a:r>
              <a:rPr lang="zh-CN" altLang="en-US" sz="1200" dirty="0">
                <a:sym typeface="Wingdings" panose="05000000000000000000" pitchFamily="2" charset="2"/>
              </a:rPr>
              <a:t>比</a:t>
            </a:r>
            <a:r>
              <a:rPr lang="en-US" altLang="zh-CN" sz="1200" dirty="0">
                <a:sym typeface="Wingdings" panose="05000000000000000000" pitchFamily="2" charset="2"/>
              </a:rPr>
              <a:t>B faster or slow </a:t>
            </a:r>
            <a:r>
              <a:rPr lang="en-US" altLang="zh-CN" sz="1200" b="1" dirty="0">
                <a:sym typeface="Wingdings" panose="05000000000000000000" pitchFamily="2" charset="2"/>
              </a:rPr>
              <a:t>click   faster</a:t>
            </a:r>
            <a:br>
              <a:rPr lang="en-US" altLang="zh-CN" sz="1400" b="1" dirty="0">
                <a:sym typeface="Wingdings" panose="05000000000000000000" pitchFamily="2" charset="2"/>
              </a:rPr>
            </a:br>
            <a:r>
              <a:rPr lang="en-US" altLang="zh-CN" sz="1200" b="1" dirty="0"/>
              <a:t>effect comparison</a:t>
            </a:r>
            <a:r>
              <a:rPr lang="en-US" altLang="zh-CN" sz="1200" dirty="0"/>
              <a:t>, two </a:t>
            </a:r>
            <a:r>
              <a:rPr lang="en-US" altLang="zh-CN" sz="1200" b="1" dirty="0"/>
              <a:t>entities</a:t>
            </a:r>
            <a:r>
              <a:rPr lang="en-US" altLang="zh-CN" sz="1200" dirty="0"/>
              <a:t> are </a:t>
            </a:r>
            <a:r>
              <a:rPr lang="en-US" altLang="zh-CN" sz="1200" b="1" dirty="0"/>
              <a:t>each</a:t>
            </a:r>
            <a:r>
              <a:rPr lang="en-US" altLang="zh-CN" sz="1200" dirty="0"/>
              <a:t> associated with an </a:t>
            </a:r>
            <a:r>
              <a:rPr lang="en-US" altLang="zh-CN" sz="1200" b="1" dirty="0"/>
              <a:t>occurrence or absence</a:t>
            </a:r>
            <a:r>
              <a:rPr lang="en-US" altLang="zh-CN" sz="1200" dirty="0"/>
              <a:t> of the </a:t>
            </a:r>
            <a:r>
              <a:rPr lang="en-US" altLang="zh-CN" sz="1200" b="1" dirty="0"/>
              <a:t>cause</a:t>
            </a:r>
            <a:r>
              <a:rPr lang="en-US" altLang="zh-CN" sz="1200" dirty="0"/>
              <a:t> described in the </a:t>
            </a:r>
            <a:r>
              <a:rPr lang="en-US" altLang="zh-CN" sz="1200" b="1" dirty="0"/>
              <a:t>background</a:t>
            </a:r>
            <a:r>
              <a:rPr lang="en-US" altLang="zh-CN" sz="1200" dirty="0"/>
              <a:t> and the </a:t>
            </a:r>
            <a:r>
              <a:rPr lang="en-US" altLang="zh-CN" sz="1200" b="1" dirty="0">
                <a:solidFill>
                  <a:srgbClr val="FF0000"/>
                </a:solidFill>
              </a:rPr>
              <a:t>question</a:t>
            </a:r>
            <a:r>
              <a:rPr lang="en-US" altLang="zh-CN" sz="1200" dirty="0"/>
              <a:t> asks to </a:t>
            </a:r>
            <a:r>
              <a:rPr lang="en-US" altLang="zh-CN" sz="1200" b="1" dirty="0">
                <a:solidFill>
                  <a:srgbClr val="FF0000"/>
                </a:solidFill>
              </a:rPr>
              <a:t>compare the effects </a:t>
            </a:r>
            <a:r>
              <a:rPr lang="en-US" altLang="zh-CN" sz="1200" dirty="0"/>
              <a:t>on the </a:t>
            </a:r>
            <a:r>
              <a:rPr lang="en-US" altLang="zh-CN" sz="1200" b="1" dirty="0"/>
              <a:t>two entities</a:t>
            </a:r>
            <a:endParaRPr lang="zh-CN" altLang="en-US" sz="1400" b="1" dirty="0"/>
          </a:p>
        </p:txBody>
      </p:sp>
      <p:sp>
        <p:nvSpPr>
          <p:cNvPr id="5" name="矩形 4">
            <a:extLst>
              <a:ext uri="{FF2B5EF4-FFF2-40B4-BE49-F238E27FC236}">
                <a16:creationId xmlns:a16="http://schemas.microsoft.com/office/drawing/2014/main" id="{CCC7B040-F69C-430F-85CC-07F6436FF69A}"/>
              </a:ext>
            </a:extLst>
          </p:cNvPr>
          <p:cNvSpPr/>
          <p:nvPr/>
        </p:nvSpPr>
        <p:spPr>
          <a:xfrm>
            <a:off x="5774158" y="2839816"/>
            <a:ext cx="6238674" cy="1015663"/>
          </a:xfrm>
          <a:prstGeom prst="rect">
            <a:avLst/>
          </a:prstGeom>
        </p:spPr>
        <p:txBody>
          <a:bodyPr wrap="square">
            <a:spAutoFit/>
          </a:bodyPr>
          <a:lstStyle/>
          <a:p>
            <a:r>
              <a:rPr lang="zh-CN" altLang="en-US" sz="1200" b="1" dirty="0"/>
              <a:t>背景</a:t>
            </a:r>
            <a:r>
              <a:rPr lang="en-US" altLang="zh-CN" sz="1200" b="1" dirty="0"/>
              <a:t>: CO2</a:t>
            </a:r>
            <a:r>
              <a:rPr lang="zh-CN" altLang="en-US" sz="1200" b="1" dirty="0"/>
              <a:t>多 </a:t>
            </a:r>
            <a:r>
              <a:rPr lang="en-US" altLang="zh-CN" sz="1200" b="1" dirty="0">
                <a:sym typeface="Wingdings" panose="05000000000000000000" pitchFamily="2" charset="2"/>
              </a:rPr>
              <a:t> Ph </a:t>
            </a:r>
            <a:r>
              <a:rPr lang="zh-CN" altLang="en-US" sz="1200" b="1" dirty="0">
                <a:sym typeface="Wingdings" panose="05000000000000000000" pitchFamily="2" charset="2"/>
              </a:rPr>
              <a:t>低</a:t>
            </a:r>
            <a:r>
              <a:rPr lang="en-US" altLang="zh-CN" sz="1200" b="1" dirty="0">
                <a:sym typeface="Wingdings" panose="05000000000000000000" pitchFamily="2" charset="2"/>
              </a:rPr>
              <a:t>                    </a:t>
            </a:r>
            <a:r>
              <a:rPr lang="zh-CN" altLang="en-US" sz="1200" b="1" dirty="0">
                <a:sym typeface="Wingdings" panose="05000000000000000000" pitchFamily="2" charset="2"/>
              </a:rPr>
              <a:t>情景</a:t>
            </a:r>
            <a:r>
              <a:rPr lang="en-US" altLang="zh-CN" sz="1200" b="1" dirty="0">
                <a:sym typeface="Wingdings" panose="05000000000000000000" pitchFamily="2" charset="2"/>
              </a:rPr>
              <a:t>: A: </a:t>
            </a:r>
            <a:r>
              <a:rPr lang="zh-CN" altLang="en-US" sz="1200" b="1" dirty="0">
                <a:sym typeface="Wingdings" panose="05000000000000000000" pitchFamily="2" charset="2"/>
              </a:rPr>
              <a:t>低</a:t>
            </a:r>
            <a:r>
              <a:rPr lang="en-US" altLang="zh-CN" sz="1200" b="1" dirty="0">
                <a:sym typeface="Wingdings" panose="05000000000000000000" pitchFamily="2" charset="2"/>
              </a:rPr>
              <a:t>Ph  B:</a:t>
            </a:r>
            <a:r>
              <a:rPr lang="zh-CN" altLang="en-US" sz="1200" b="1" dirty="0">
                <a:sym typeface="Wingdings" panose="05000000000000000000" pitchFamily="2" charset="2"/>
              </a:rPr>
              <a:t>高</a:t>
            </a:r>
            <a:r>
              <a:rPr lang="en-US" altLang="zh-CN" sz="1200" b="1" dirty="0">
                <a:sym typeface="Wingdings" panose="05000000000000000000" pitchFamily="2" charset="2"/>
              </a:rPr>
              <a:t>Ph</a:t>
            </a:r>
            <a:br>
              <a:rPr lang="en-US" altLang="zh-CN" sz="1200" b="1" dirty="0">
                <a:sym typeface="Wingdings" panose="05000000000000000000" pitchFamily="2" charset="2"/>
              </a:rPr>
            </a:br>
            <a:r>
              <a:rPr lang="zh-CN" altLang="en-US" sz="1200" b="1" dirty="0">
                <a:sym typeface="Wingdings" panose="05000000000000000000" pitchFamily="2" charset="2"/>
              </a:rPr>
              <a:t>问题</a:t>
            </a:r>
            <a:r>
              <a:rPr lang="en-US" altLang="zh-CN" sz="1200" b="1" dirty="0">
                <a:sym typeface="Wingdings" panose="05000000000000000000" pitchFamily="2" charset="2"/>
              </a:rPr>
              <a:t>: A or B </a:t>
            </a:r>
            <a:r>
              <a:rPr lang="zh-CN" altLang="en-US" sz="1200" b="1" dirty="0">
                <a:sym typeface="Wingdings" panose="05000000000000000000" pitchFamily="2" charset="2"/>
              </a:rPr>
              <a:t>是 低</a:t>
            </a:r>
            <a:r>
              <a:rPr lang="en-US" altLang="zh-CN" sz="1200" b="1" dirty="0">
                <a:sym typeface="Wingdings" panose="05000000000000000000" pitchFamily="2" charset="2"/>
              </a:rPr>
              <a:t>CO2  B </a:t>
            </a:r>
            <a:endParaRPr lang="en-US" altLang="zh-CN" sz="1200" b="1" dirty="0"/>
          </a:p>
          <a:p>
            <a:r>
              <a:rPr lang="en-US" altLang="zh-CN" sz="1200" b="1" dirty="0"/>
              <a:t>cause comparison</a:t>
            </a:r>
            <a:r>
              <a:rPr lang="en-US" altLang="zh-CN" sz="1200" dirty="0"/>
              <a:t>, two </a:t>
            </a:r>
            <a:r>
              <a:rPr lang="en-US" altLang="zh-CN" sz="1200" b="1" dirty="0"/>
              <a:t>entities</a:t>
            </a:r>
            <a:r>
              <a:rPr lang="en-US" altLang="zh-CN" sz="1200" dirty="0"/>
              <a:t> are </a:t>
            </a:r>
            <a:r>
              <a:rPr lang="en-US" altLang="zh-CN" sz="1200" b="1" dirty="0"/>
              <a:t>each </a:t>
            </a:r>
            <a:r>
              <a:rPr lang="en-US" altLang="zh-CN" sz="1200" dirty="0"/>
              <a:t>associated with an </a:t>
            </a:r>
            <a:r>
              <a:rPr lang="en-US" altLang="zh-CN" sz="1200" b="1" dirty="0"/>
              <a:t>occurrence or absence</a:t>
            </a:r>
            <a:r>
              <a:rPr lang="en-US" altLang="zh-CN" sz="1200" dirty="0"/>
              <a:t> of the </a:t>
            </a:r>
            <a:r>
              <a:rPr lang="en-US" altLang="zh-CN" sz="1200" b="1" dirty="0"/>
              <a:t>effec</a:t>
            </a:r>
            <a:r>
              <a:rPr lang="en-US" altLang="zh-CN" sz="1200" dirty="0"/>
              <a:t>t described in the </a:t>
            </a:r>
            <a:r>
              <a:rPr lang="en-US" altLang="zh-CN" sz="1200" b="1" dirty="0"/>
              <a:t>background</a:t>
            </a:r>
            <a:r>
              <a:rPr lang="en-US" altLang="zh-CN" sz="1200" dirty="0"/>
              <a:t> and the </a:t>
            </a:r>
            <a:r>
              <a:rPr lang="en-US" altLang="zh-CN" sz="1200" b="1" dirty="0">
                <a:solidFill>
                  <a:srgbClr val="FF0000"/>
                </a:solidFill>
              </a:rPr>
              <a:t>question</a:t>
            </a:r>
            <a:r>
              <a:rPr lang="en-US" altLang="zh-CN" sz="1200" dirty="0"/>
              <a:t> compares the </a:t>
            </a:r>
            <a:r>
              <a:rPr lang="en-US" altLang="zh-CN" sz="1200" b="1" dirty="0">
                <a:solidFill>
                  <a:srgbClr val="FF0000"/>
                </a:solidFill>
              </a:rPr>
              <a:t>causes</a:t>
            </a:r>
            <a:r>
              <a:rPr lang="en-US" altLang="zh-CN" sz="1200" dirty="0"/>
              <a:t> of the occurrence or absence</a:t>
            </a:r>
            <a:endParaRPr lang="zh-CN" altLang="en-US" sz="1200" dirty="0"/>
          </a:p>
        </p:txBody>
      </p:sp>
      <p:sp>
        <p:nvSpPr>
          <p:cNvPr id="6" name="矩形 5">
            <a:extLst>
              <a:ext uri="{FF2B5EF4-FFF2-40B4-BE49-F238E27FC236}">
                <a16:creationId xmlns:a16="http://schemas.microsoft.com/office/drawing/2014/main" id="{75B515C3-AAD0-4028-B7C7-701ECEE54351}"/>
              </a:ext>
            </a:extLst>
          </p:cNvPr>
          <p:cNvSpPr/>
          <p:nvPr/>
        </p:nvSpPr>
        <p:spPr>
          <a:xfrm>
            <a:off x="5774158" y="1993682"/>
            <a:ext cx="6096000" cy="830997"/>
          </a:xfrm>
          <a:prstGeom prst="rect">
            <a:avLst/>
          </a:prstGeom>
        </p:spPr>
        <p:txBody>
          <a:bodyPr>
            <a:spAutoFit/>
          </a:bodyPr>
          <a:lstStyle/>
          <a:p>
            <a:r>
              <a:rPr lang="zh-CN" altLang="en-US" sz="1200" b="1" dirty="0"/>
              <a:t>背景</a:t>
            </a:r>
            <a:r>
              <a:rPr lang="en-US" altLang="zh-CN" sz="1200" b="1" dirty="0"/>
              <a:t>: </a:t>
            </a:r>
            <a:r>
              <a:rPr lang="zh-CN" altLang="en-US" sz="1200" b="1" dirty="0"/>
              <a:t>连续锻炼</a:t>
            </a:r>
            <a:r>
              <a:rPr lang="en-US" altLang="zh-CN" sz="1200" b="1" dirty="0">
                <a:sym typeface="Wingdings" panose="05000000000000000000" pitchFamily="2" charset="2"/>
              </a:rPr>
              <a:t></a:t>
            </a:r>
            <a:r>
              <a:rPr lang="zh-CN" altLang="en-US" sz="1200" b="1" dirty="0">
                <a:sym typeface="Wingdings" panose="05000000000000000000" pitchFamily="2" charset="2"/>
              </a:rPr>
              <a:t>强壮肌肉   情景</a:t>
            </a:r>
            <a:r>
              <a:rPr lang="en-US" altLang="zh-CN" sz="1200" b="1" dirty="0">
                <a:sym typeface="Wingdings" panose="05000000000000000000" pitchFamily="2" charset="2"/>
              </a:rPr>
              <a:t>: A:</a:t>
            </a:r>
            <a:r>
              <a:rPr lang="zh-CN" altLang="en-US" sz="1200" b="1" dirty="0">
                <a:sym typeface="Wingdings" panose="05000000000000000000" pitchFamily="2" charset="2"/>
              </a:rPr>
              <a:t>常健身  </a:t>
            </a:r>
            <a:r>
              <a:rPr lang="en-US" altLang="zh-CN" sz="1200" b="1" dirty="0">
                <a:sym typeface="Wingdings" panose="05000000000000000000" pitchFamily="2" charset="2"/>
              </a:rPr>
              <a:t>B:</a:t>
            </a:r>
            <a:r>
              <a:rPr lang="zh-CN" altLang="en-US" sz="1200" b="1" dirty="0">
                <a:sym typeface="Wingdings" panose="05000000000000000000" pitchFamily="2" charset="2"/>
              </a:rPr>
              <a:t>不健身</a:t>
            </a:r>
            <a:br>
              <a:rPr lang="en-US" altLang="zh-CN" sz="1200" b="1" dirty="0">
                <a:sym typeface="Wingdings" panose="05000000000000000000" pitchFamily="2" charset="2"/>
              </a:rPr>
            </a:br>
            <a:r>
              <a:rPr lang="zh-CN" altLang="en-US" sz="1200" b="1" dirty="0">
                <a:sym typeface="Wingdings" panose="05000000000000000000" pitchFamily="2" charset="2"/>
              </a:rPr>
              <a:t>问题</a:t>
            </a:r>
            <a:r>
              <a:rPr lang="en-US" altLang="zh-CN" sz="1200" b="1" dirty="0">
                <a:sym typeface="Wingdings" panose="05000000000000000000" pitchFamily="2" charset="2"/>
              </a:rPr>
              <a:t>: </a:t>
            </a:r>
            <a:r>
              <a:rPr lang="en-US" altLang="zh-CN" sz="1200" dirty="0">
                <a:sym typeface="Wingdings" panose="05000000000000000000" pitchFamily="2" charset="2"/>
              </a:rPr>
              <a:t>A 3</a:t>
            </a:r>
            <a:r>
              <a:rPr lang="zh-CN" altLang="en-US" sz="1200" dirty="0">
                <a:sym typeface="Wingdings" panose="05000000000000000000" pitchFamily="2" charset="2"/>
              </a:rPr>
              <a:t>个月不健身</a:t>
            </a:r>
            <a:r>
              <a:rPr lang="zh-CN" altLang="en-US" sz="1200" b="1" dirty="0">
                <a:sym typeface="Wingdings" panose="05000000000000000000" pitchFamily="2" charset="2"/>
              </a:rPr>
              <a:t>，</a:t>
            </a:r>
            <a:r>
              <a:rPr lang="zh-CN" altLang="en-US" sz="1200" dirty="0">
                <a:sym typeface="Wingdings" panose="05000000000000000000" pitchFamily="2" charset="2"/>
              </a:rPr>
              <a:t>体力 </a:t>
            </a:r>
            <a:r>
              <a:rPr lang="zh-CN" altLang="en-US" sz="1200" b="1" dirty="0">
                <a:sym typeface="Wingdings" panose="05000000000000000000" pitchFamily="2" charset="2"/>
              </a:rPr>
              <a:t>增加 </a:t>
            </a:r>
            <a:r>
              <a:rPr lang="en-US" altLang="zh-CN" sz="1200" b="1" dirty="0">
                <a:sym typeface="Wingdings" panose="05000000000000000000" pitchFamily="2" charset="2"/>
              </a:rPr>
              <a:t>or </a:t>
            </a:r>
            <a:r>
              <a:rPr lang="zh-CN" altLang="en-US" sz="1200" b="1" dirty="0">
                <a:sym typeface="Wingdings" panose="05000000000000000000" pitchFamily="2" charset="2"/>
              </a:rPr>
              <a:t>减少</a:t>
            </a:r>
            <a:r>
              <a:rPr lang="en-US" altLang="zh-CN" sz="1200" dirty="0">
                <a:sym typeface="Wingdings" panose="05000000000000000000" pitchFamily="2" charset="2"/>
              </a:rPr>
              <a:t>?    </a:t>
            </a:r>
            <a:r>
              <a:rPr lang="zh-CN" altLang="en-US" sz="1200" b="1" dirty="0">
                <a:sym typeface="Wingdings" panose="05000000000000000000" pitchFamily="2" charset="2"/>
              </a:rPr>
              <a:t>减少</a:t>
            </a:r>
            <a:br>
              <a:rPr lang="en-US" altLang="zh-CN" sz="1200" b="1" dirty="0"/>
            </a:br>
            <a:r>
              <a:rPr lang="en-US" altLang="zh-CN" sz="1200" b="1" dirty="0"/>
              <a:t>effect prediction</a:t>
            </a:r>
            <a:r>
              <a:rPr lang="en-US" altLang="zh-CN" sz="1200" dirty="0"/>
              <a:t>, the </a:t>
            </a:r>
            <a:r>
              <a:rPr lang="en-US" altLang="zh-CN" sz="1200" b="1" dirty="0">
                <a:solidFill>
                  <a:srgbClr val="FF0000"/>
                </a:solidFill>
              </a:rPr>
              <a:t>question</a:t>
            </a:r>
            <a:r>
              <a:rPr lang="en-US" altLang="zh-CN" sz="1200" dirty="0"/>
              <a:t> asks to directly </a:t>
            </a:r>
            <a:r>
              <a:rPr lang="en-US" altLang="zh-CN" sz="1200" dirty="0">
                <a:solidFill>
                  <a:srgbClr val="FF0000"/>
                </a:solidFill>
              </a:rPr>
              <a:t>predict the effect </a:t>
            </a:r>
            <a:r>
              <a:rPr lang="en-US" altLang="zh-CN" sz="1200" dirty="0"/>
              <a:t>on an occurrence of the </a:t>
            </a:r>
            <a:r>
              <a:rPr lang="en-US" altLang="zh-CN" sz="1200" b="1" dirty="0"/>
              <a:t>cause</a:t>
            </a:r>
            <a:r>
              <a:rPr lang="en-US" altLang="zh-CN" sz="1200" dirty="0"/>
              <a:t> on an entity in the </a:t>
            </a:r>
            <a:r>
              <a:rPr lang="en-US" altLang="zh-CN" sz="1200" b="1" dirty="0"/>
              <a:t>situation</a:t>
            </a:r>
            <a:endParaRPr lang="zh-CN" altLang="en-US" sz="1200" b="1" dirty="0"/>
          </a:p>
        </p:txBody>
      </p:sp>
      <p:sp>
        <p:nvSpPr>
          <p:cNvPr id="7" name="矩形 6">
            <a:extLst>
              <a:ext uri="{FF2B5EF4-FFF2-40B4-BE49-F238E27FC236}">
                <a16:creationId xmlns:a16="http://schemas.microsoft.com/office/drawing/2014/main" id="{030822EC-8CF6-4816-893A-E3A87BCC1A0C}"/>
              </a:ext>
            </a:extLst>
          </p:cNvPr>
          <p:cNvSpPr/>
          <p:nvPr/>
        </p:nvSpPr>
        <p:spPr>
          <a:xfrm>
            <a:off x="5774158" y="3870616"/>
            <a:ext cx="6096000" cy="830997"/>
          </a:xfrm>
          <a:prstGeom prst="rect">
            <a:avLst/>
          </a:prstGeom>
        </p:spPr>
        <p:txBody>
          <a:bodyPr>
            <a:spAutoFit/>
          </a:bodyPr>
          <a:lstStyle/>
          <a:p>
            <a:r>
              <a:rPr lang="zh-CN" altLang="en-US" sz="1200" b="1" dirty="0"/>
              <a:t>背景</a:t>
            </a:r>
            <a:r>
              <a:rPr lang="en-US" altLang="zh-CN" sz="1200" b="1" dirty="0"/>
              <a:t>: </a:t>
            </a:r>
            <a:r>
              <a:rPr lang="zh-CN" altLang="en-US" sz="1200" b="1" dirty="0"/>
              <a:t>降温降能</a:t>
            </a:r>
            <a:r>
              <a:rPr lang="en-US" altLang="zh-CN" sz="1200" b="1" dirty="0">
                <a:sym typeface="Wingdings" panose="05000000000000000000" pitchFamily="2" charset="2"/>
              </a:rPr>
              <a:t> </a:t>
            </a:r>
            <a:r>
              <a:rPr lang="zh-CN" altLang="en-US" sz="1200" b="1" dirty="0">
                <a:sym typeface="Wingdings" panose="05000000000000000000" pitchFamily="2" charset="2"/>
              </a:rPr>
              <a:t>气体成液体</a:t>
            </a:r>
            <a:r>
              <a:rPr lang="en-US" altLang="zh-CN" sz="1200" b="1" dirty="0">
                <a:sym typeface="Wingdings" panose="05000000000000000000" pitchFamily="2" charset="2"/>
              </a:rPr>
              <a:t>,</a:t>
            </a:r>
            <a:r>
              <a:rPr lang="zh-CN" altLang="en-US" sz="1200" b="1" dirty="0">
                <a:sym typeface="Wingdings" panose="05000000000000000000" pitchFamily="2" charset="2"/>
              </a:rPr>
              <a:t>液体成固体     情景</a:t>
            </a:r>
            <a:r>
              <a:rPr lang="en-US" altLang="zh-CN" sz="1200" b="1" dirty="0">
                <a:sym typeface="Wingdings" panose="05000000000000000000" pitchFamily="2" charset="2"/>
              </a:rPr>
              <a:t>: </a:t>
            </a:r>
            <a:r>
              <a:rPr lang="zh-CN" altLang="en-US" sz="1200" b="1" dirty="0">
                <a:sym typeface="Wingdings" panose="05000000000000000000" pitchFamily="2" charset="2"/>
              </a:rPr>
              <a:t>水变成了冰</a:t>
            </a:r>
            <a:br>
              <a:rPr lang="en-US" altLang="zh-CN" sz="1200" b="1" dirty="0">
                <a:sym typeface="Wingdings" panose="05000000000000000000" pitchFamily="2" charset="2"/>
              </a:rPr>
            </a:br>
            <a:r>
              <a:rPr lang="zh-CN" altLang="en-US" sz="1200" b="1" dirty="0">
                <a:sym typeface="Wingdings" panose="05000000000000000000" pitchFamily="2" charset="2"/>
              </a:rPr>
              <a:t>问题</a:t>
            </a:r>
            <a:r>
              <a:rPr lang="en-US" altLang="zh-CN" sz="1200" b="1" dirty="0">
                <a:sym typeface="Wingdings" panose="05000000000000000000" pitchFamily="2" charset="2"/>
              </a:rPr>
              <a:t>: </a:t>
            </a:r>
            <a:r>
              <a:rPr lang="zh-CN" altLang="en-US" sz="1200" dirty="0">
                <a:sym typeface="Wingdings" panose="05000000000000000000" pitchFamily="2" charset="2"/>
              </a:rPr>
              <a:t>过程中</a:t>
            </a:r>
            <a:r>
              <a:rPr lang="zh-CN" altLang="en-US" sz="1200" b="1" dirty="0">
                <a:sym typeface="Wingdings" panose="05000000000000000000" pitchFamily="2" charset="2"/>
              </a:rPr>
              <a:t>增加 </a:t>
            </a:r>
            <a:r>
              <a:rPr lang="en-US" altLang="zh-CN" sz="1200" b="1" dirty="0">
                <a:sym typeface="Wingdings" panose="05000000000000000000" pitchFamily="2" charset="2"/>
              </a:rPr>
              <a:t>or </a:t>
            </a:r>
            <a:r>
              <a:rPr lang="zh-CN" altLang="en-US" sz="1200" b="1" dirty="0">
                <a:sym typeface="Wingdings" panose="05000000000000000000" pitchFamily="2" charset="2"/>
              </a:rPr>
              <a:t>减少 </a:t>
            </a:r>
            <a:r>
              <a:rPr lang="zh-CN" altLang="en-US" sz="1200" dirty="0">
                <a:sym typeface="Wingdings" panose="05000000000000000000" pitchFamily="2" charset="2"/>
              </a:rPr>
              <a:t>能量</a:t>
            </a:r>
            <a:r>
              <a:rPr lang="zh-CN" altLang="en-US" sz="1200" b="1" dirty="0">
                <a:sym typeface="Wingdings" panose="05000000000000000000" pitchFamily="2" charset="2"/>
              </a:rPr>
              <a:t>？   </a:t>
            </a:r>
            <a:r>
              <a:rPr lang="en-US" altLang="zh-CN" sz="1200" b="1" dirty="0">
                <a:sym typeface="Wingdings" panose="05000000000000000000" pitchFamily="2" charset="2"/>
              </a:rPr>
              <a:t> </a:t>
            </a:r>
            <a:r>
              <a:rPr lang="zh-CN" altLang="en-US" sz="1200" b="1" dirty="0">
                <a:sym typeface="Wingdings" panose="05000000000000000000" pitchFamily="2" charset="2"/>
              </a:rPr>
              <a:t>减少</a:t>
            </a:r>
            <a:br>
              <a:rPr lang="en-US" altLang="zh-CN" sz="1200" b="1" dirty="0"/>
            </a:br>
            <a:r>
              <a:rPr lang="en-US" altLang="zh-CN" sz="1200" b="1" dirty="0"/>
              <a:t>cause prediction</a:t>
            </a:r>
            <a:r>
              <a:rPr lang="en-US" altLang="zh-CN" sz="1200" dirty="0"/>
              <a:t>, the </a:t>
            </a:r>
            <a:r>
              <a:rPr lang="en-US" altLang="zh-CN" sz="1200" dirty="0">
                <a:solidFill>
                  <a:srgbClr val="FF0000"/>
                </a:solidFill>
              </a:rPr>
              <a:t>question</a:t>
            </a:r>
            <a:r>
              <a:rPr lang="en-US" altLang="zh-CN" sz="1200" dirty="0"/>
              <a:t> asks to </a:t>
            </a:r>
            <a:r>
              <a:rPr lang="en-US" altLang="zh-CN" sz="1200" dirty="0">
                <a:solidFill>
                  <a:srgbClr val="FF0000"/>
                </a:solidFill>
              </a:rPr>
              <a:t>predict the cause</a:t>
            </a:r>
            <a:r>
              <a:rPr lang="en-US" altLang="zh-CN" sz="1200" dirty="0"/>
              <a:t> of an occurrence of the </a:t>
            </a:r>
            <a:r>
              <a:rPr lang="en-US" altLang="zh-CN" sz="1200" b="1" dirty="0"/>
              <a:t>effect</a:t>
            </a:r>
            <a:r>
              <a:rPr lang="en-US" altLang="zh-CN" sz="1200" dirty="0"/>
              <a:t> on an entity in the </a:t>
            </a:r>
            <a:r>
              <a:rPr lang="en-US" altLang="zh-CN" sz="1200" b="1" dirty="0">
                <a:solidFill>
                  <a:srgbClr val="FF0000"/>
                </a:solidFill>
              </a:rPr>
              <a:t>situation</a:t>
            </a:r>
            <a:endParaRPr lang="zh-CN" altLang="en-US" sz="1200" b="1" dirty="0">
              <a:solidFill>
                <a:srgbClr val="FF0000"/>
              </a:solidFill>
            </a:endParaRPr>
          </a:p>
        </p:txBody>
      </p:sp>
      <p:sp>
        <p:nvSpPr>
          <p:cNvPr id="8" name="矩形 7">
            <a:extLst>
              <a:ext uri="{FF2B5EF4-FFF2-40B4-BE49-F238E27FC236}">
                <a16:creationId xmlns:a16="http://schemas.microsoft.com/office/drawing/2014/main" id="{80BA4F9D-FEC3-4223-BE5C-CC620592FE32}"/>
              </a:ext>
            </a:extLst>
          </p:cNvPr>
          <p:cNvSpPr/>
          <p:nvPr/>
        </p:nvSpPr>
        <p:spPr>
          <a:xfrm>
            <a:off x="6175609" y="5378301"/>
            <a:ext cx="6058069" cy="615553"/>
          </a:xfrm>
          <a:prstGeom prst="rect">
            <a:avLst/>
          </a:prstGeom>
        </p:spPr>
        <p:txBody>
          <a:bodyPr wrap="none">
            <a:spAutoFit/>
          </a:bodyPr>
          <a:lstStyle/>
          <a:p>
            <a:r>
              <a:rPr lang="zh-CN" altLang="en-US" b="1" dirty="0"/>
              <a:t>难点</a:t>
            </a:r>
            <a:r>
              <a:rPr lang="en-US" altLang="zh-CN" b="1" dirty="0"/>
              <a:t>-</a:t>
            </a:r>
            <a:r>
              <a:rPr lang="zh-CN" altLang="en-US" b="1" dirty="0"/>
              <a:t>重点</a:t>
            </a:r>
            <a:r>
              <a:rPr lang="en-US" altLang="zh-CN" sz="1600" b="1" dirty="0"/>
              <a:t>: </a:t>
            </a:r>
            <a:r>
              <a:rPr lang="fr-FR" altLang="zh-CN" sz="1600" b="1" dirty="0"/>
              <a:t>effect</a:t>
            </a:r>
            <a:r>
              <a:rPr lang="fr-FR" altLang="zh-CN" sz="1600" dirty="0"/>
              <a:t> or </a:t>
            </a:r>
            <a:r>
              <a:rPr lang="fr-FR" altLang="zh-CN" sz="1600" b="1" dirty="0"/>
              <a:t>cause</a:t>
            </a:r>
            <a:r>
              <a:rPr lang="fr-FR" altLang="zh-CN" sz="1600" dirty="0"/>
              <a:t> </a:t>
            </a:r>
            <a:r>
              <a:rPr lang="fr-FR" altLang="zh-CN" sz="1600" dirty="0">
                <a:solidFill>
                  <a:srgbClr val="FF0000"/>
                </a:solidFill>
              </a:rPr>
              <a:t>comparison questions</a:t>
            </a:r>
            <a:r>
              <a:rPr lang="fr-FR" altLang="zh-CN" sz="1600" dirty="0"/>
              <a:t>: </a:t>
            </a:r>
            <a:br>
              <a:rPr lang="fr-FR" altLang="zh-CN" sz="1600" dirty="0"/>
            </a:br>
            <a:r>
              <a:rPr lang="en-US" altLang="zh-CN" sz="1600" dirty="0"/>
              <a:t>require the model to </a:t>
            </a:r>
            <a:r>
              <a:rPr lang="en-US" altLang="zh-CN" sz="1600" b="1" dirty="0"/>
              <a:t>ground</a:t>
            </a:r>
            <a:r>
              <a:rPr lang="en-US" altLang="zh-CN" sz="1600" dirty="0"/>
              <a:t> two occurrences of </a:t>
            </a:r>
            <a:r>
              <a:rPr lang="en-US" altLang="zh-CN" sz="1600" b="1" dirty="0"/>
              <a:t>causes</a:t>
            </a:r>
            <a:r>
              <a:rPr lang="en-US" altLang="zh-CN" sz="1600" dirty="0"/>
              <a:t> or </a:t>
            </a:r>
            <a:r>
              <a:rPr lang="en-US" altLang="zh-CN" sz="1600" b="1" dirty="0"/>
              <a:t>effects</a:t>
            </a:r>
            <a:endParaRPr lang="zh-CN" altLang="en-US" sz="1600" b="1" dirty="0"/>
          </a:p>
        </p:txBody>
      </p:sp>
    </p:spTree>
    <p:extLst>
      <p:ext uri="{BB962C8B-B14F-4D97-AF65-F5344CB8AC3E}">
        <p14:creationId xmlns:p14="http://schemas.microsoft.com/office/powerpoint/2010/main" val="25648648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9BB285F-143D-4288-8AEE-48C43E9B2569}"/>
              </a:ext>
            </a:extLst>
          </p:cNvPr>
          <p:cNvSpPr txBox="1"/>
          <p:nvPr/>
        </p:nvSpPr>
        <p:spPr>
          <a:xfrm>
            <a:off x="302150" y="310101"/>
            <a:ext cx="10424160" cy="923330"/>
          </a:xfrm>
          <a:prstGeom prst="rect">
            <a:avLst/>
          </a:prstGeom>
          <a:noFill/>
        </p:spPr>
        <p:txBody>
          <a:bodyPr wrap="square" rtlCol="0">
            <a:spAutoFit/>
          </a:bodyPr>
          <a:lstStyle/>
          <a:p>
            <a:r>
              <a:rPr lang="en-US" altLang="zh-CN" b="1" dirty="0"/>
              <a:t>Baseline: </a:t>
            </a:r>
            <a:br>
              <a:rPr lang="en-US" altLang="zh-CN" dirty="0"/>
            </a:br>
            <a:r>
              <a:rPr lang="en-US" altLang="zh-CN" b="1" dirty="0" err="1"/>
              <a:t>RoBERTa</a:t>
            </a:r>
            <a:r>
              <a:rPr lang="en-US" altLang="zh-CN" b="1" dirty="0"/>
              <a:t>:</a:t>
            </a:r>
            <a:br>
              <a:rPr lang="en-US" altLang="zh-CN" b="1" dirty="0"/>
            </a:br>
            <a:r>
              <a:rPr lang="en-US" altLang="zh-CN" b="1" dirty="0"/>
              <a:t>1.</a:t>
            </a:r>
            <a:r>
              <a:rPr lang="en-US" altLang="zh-CN" dirty="0"/>
              <a:t> concatenate the </a:t>
            </a:r>
            <a:r>
              <a:rPr lang="en-US" altLang="zh-CN" b="1" dirty="0"/>
              <a:t>background and situation </a:t>
            </a:r>
            <a:r>
              <a:rPr lang="en-US" altLang="zh-CN" dirty="0"/>
              <a:t>to form the </a:t>
            </a:r>
            <a:r>
              <a:rPr lang="en-US" altLang="zh-CN" b="1" dirty="0"/>
              <a:t>passage</a:t>
            </a:r>
            <a:r>
              <a:rPr lang="en-US" altLang="zh-CN" dirty="0"/>
              <a:t>, following their setup for </a:t>
            </a:r>
            <a:r>
              <a:rPr lang="en-US" altLang="zh-CN" b="1" dirty="0" err="1"/>
              <a:t>SQuAD</a:t>
            </a:r>
            <a:endParaRPr lang="zh-CN" altLang="en-US" b="1" dirty="0"/>
          </a:p>
        </p:txBody>
      </p:sp>
      <p:pic>
        <p:nvPicPr>
          <p:cNvPr id="3" name="图片 2">
            <a:extLst>
              <a:ext uri="{FF2B5EF4-FFF2-40B4-BE49-F238E27FC236}">
                <a16:creationId xmlns:a16="http://schemas.microsoft.com/office/drawing/2014/main" id="{DABB10F6-A448-4A05-839C-651980093FAB}"/>
              </a:ext>
            </a:extLst>
          </p:cNvPr>
          <p:cNvPicPr>
            <a:picLocks noChangeAspect="1"/>
          </p:cNvPicPr>
          <p:nvPr/>
        </p:nvPicPr>
        <p:blipFill>
          <a:blip r:embed="rId2"/>
          <a:stretch>
            <a:fillRect/>
          </a:stretch>
        </p:blipFill>
        <p:spPr>
          <a:xfrm>
            <a:off x="418562" y="1167586"/>
            <a:ext cx="4056218" cy="2458760"/>
          </a:xfrm>
          <a:prstGeom prst="rect">
            <a:avLst/>
          </a:prstGeom>
        </p:spPr>
      </p:pic>
      <p:sp>
        <p:nvSpPr>
          <p:cNvPr id="4" name="矩形 3">
            <a:extLst>
              <a:ext uri="{FF2B5EF4-FFF2-40B4-BE49-F238E27FC236}">
                <a16:creationId xmlns:a16="http://schemas.microsoft.com/office/drawing/2014/main" id="{3543BADB-C913-4541-9E92-4CDB22E65669}"/>
              </a:ext>
            </a:extLst>
          </p:cNvPr>
          <p:cNvSpPr/>
          <p:nvPr/>
        </p:nvSpPr>
        <p:spPr>
          <a:xfrm>
            <a:off x="4852226" y="1233431"/>
            <a:ext cx="5727850" cy="369332"/>
          </a:xfrm>
          <a:prstGeom prst="rect">
            <a:avLst/>
          </a:prstGeom>
        </p:spPr>
        <p:txBody>
          <a:bodyPr wrap="none">
            <a:spAutoFit/>
          </a:bodyPr>
          <a:lstStyle/>
          <a:p>
            <a:r>
              <a:rPr lang="zh-CN" altLang="en-US" b="1" dirty="0"/>
              <a:t>人工评价</a:t>
            </a:r>
            <a:r>
              <a:rPr lang="en-US" altLang="zh-CN" dirty="0"/>
              <a:t>: 400 random questions(</a:t>
            </a:r>
            <a:r>
              <a:rPr lang="zh-CN" altLang="en-US" dirty="0"/>
              <a:t>没有背景相同的问题</a:t>
            </a:r>
            <a:r>
              <a:rPr lang="en-US" altLang="zh-CN" dirty="0"/>
              <a:t>)</a:t>
            </a:r>
            <a:endParaRPr lang="zh-CN" altLang="en-US" dirty="0"/>
          </a:p>
        </p:txBody>
      </p:sp>
      <p:sp>
        <p:nvSpPr>
          <p:cNvPr id="5" name="文本框 4">
            <a:extLst>
              <a:ext uri="{FF2B5EF4-FFF2-40B4-BE49-F238E27FC236}">
                <a16:creationId xmlns:a16="http://schemas.microsoft.com/office/drawing/2014/main" id="{82DB7A56-9A33-4A0D-B50E-27D9543CF091}"/>
              </a:ext>
            </a:extLst>
          </p:cNvPr>
          <p:cNvSpPr txBox="1"/>
          <p:nvPr/>
        </p:nvSpPr>
        <p:spPr>
          <a:xfrm>
            <a:off x="418562" y="3995678"/>
            <a:ext cx="10554238" cy="2862322"/>
          </a:xfrm>
          <a:prstGeom prst="rect">
            <a:avLst/>
          </a:prstGeom>
          <a:noFill/>
        </p:spPr>
        <p:txBody>
          <a:bodyPr wrap="square" rtlCol="0">
            <a:spAutoFit/>
          </a:bodyPr>
          <a:lstStyle/>
          <a:p>
            <a:r>
              <a:rPr lang="zh-CN" altLang="en-US" b="1" dirty="0"/>
              <a:t>说明</a:t>
            </a:r>
            <a:r>
              <a:rPr lang="en-US" altLang="zh-CN" b="1" dirty="0"/>
              <a:t>:</a:t>
            </a:r>
            <a:br>
              <a:rPr lang="en-US" altLang="zh-CN" dirty="0"/>
            </a:br>
            <a:r>
              <a:rPr lang="zh-CN" altLang="en-US" dirty="0"/>
              <a:t>截至目前</a:t>
            </a:r>
            <a:r>
              <a:rPr lang="en-US" altLang="zh-CN" dirty="0"/>
              <a:t>(2020-01-04)</a:t>
            </a:r>
            <a:r>
              <a:rPr lang="zh-CN" altLang="en-US" dirty="0"/>
              <a:t>榜单上面仍然是</a:t>
            </a:r>
            <a:r>
              <a:rPr lang="en-US" altLang="zh-CN" dirty="0"/>
              <a:t>baseline</a:t>
            </a:r>
            <a:r>
              <a:rPr lang="zh-CN" altLang="en-US" dirty="0"/>
              <a:t>的结果</a:t>
            </a:r>
            <a:r>
              <a:rPr lang="en-US" altLang="zh-CN" dirty="0"/>
              <a:t>,</a:t>
            </a:r>
            <a:r>
              <a:rPr lang="en-US" altLang="zh-CN" dirty="0" err="1"/>
              <a:t>RoBert</a:t>
            </a:r>
            <a:r>
              <a:rPr lang="zh-CN" altLang="en-US" dirty="0"/>
              <a:t>已经是很强的</a:t>
            </a:r>
            <a:r>
              <a:rPr lang="en-US" altLang="zh-CN" dirty="0"/>
              <a:t>baseline</a:t>
            </a:r>
            <a:r>
              <a:rPr lang="zh-CN" altLang="en-US" dirty="0"/>
              <a:t>。 </a:t>
            </a:r>
            <a:br>
              <a:rPr lang="en-US" altLang="zh-CN" dirty="0"/>
            </a:br>
            <a:r>
              <a:rPr lang="en-US" altLang="zh-CN" dirty="0"/>
              <a:t>1.</a:t>
            </a:r>
            <a:r>
              <a:rPr lang="zh-CN" altLang="en-US" dirty="0"/>
              <a:t>利用数据域的特性</a:t>
            </a:r>
            <a:r>
              <a:rPr lang="en-US" altLang="zh-CN" dirty="0"/>
              <a:t>,</a:t>
            </a:r>
            <a:r>
              <a:rPr lang="zh-CN" altLang="en-US" dirty="0"/>
              <a:t>比如</a:t>
            </a:r>
            <a:r>
              <a:rPr lang="en-US" altLang="zh-CN" dirty="0"/>
              <a:t>: </a:t>
            </a:r>
            <a:r>
              <a:rPr lang="zh-CN" altLang="en-US" dirty="0"/>
              <a:t>科学类型的知识增强</a:t>
            </a:r>
            <a:r>
              <a:rPr lang="en-US" altLang="zh-CN" dirty="0"/>
              <a:t>; </a:t>
            </a:r>
            <a:br>
              <a:rPr lang="en-US" altLang="zh-CN" dirty="0"/>
            </a:br>
            <a:r>
              <a:rPr lang="en-US" altLang="zh-CN" dirty="0"/>
              <a:t>2. </a:t>
            </a:r>
            <a:r>
              <a:rPr lang="zh-CN" altLang="en-US" dirty="0"/>
              <a:t>反事实推理数据集上模型借鉴，有很多问题需要反事实推理。 </a:t>
            </a:r>
            <a:br>
              <a:rPr lang="en-US" altLang="zh-CN" dirty="0"/>
            </a:br>
            <a:r>
              <a:rPr lang="en-US" altLang="zh-CN" dirty="0"/>
              <a:t>3. </a:t>
            </a:r>
            <a:r>
              <a:rPr lang="zh-CN" altLang="en-US" dirty="0"/>
              <a:t>拼接 </a:t>
            </a:r>
            <a:r>
              <a:rPr lang="en-US" altLang="zh-CN" dirty="0"/>
              <a:t>Background </a:t>
            </a:r>
            <a:r>
              <a:rPr lang="zh-CN" altLang="en-US" dirty="0"/>
              <a:t>和 </a:t>
            </a:r>
            <a:r>
              <a:rPr lang="en-US" altLang="zh-CN" dirty="0"/>
              <a:t>situation</a:t>
            </a:r>
            <a:r>
              <a:rPr lang="zh-CN" altLang="en-US" dirty="0"/>
              <a:t>之后的，</a:t>
            </a:r>
            <a:r>
              <a:rPr lang="en-US" altLang="zh-CN" dirty="0"/>
              <a:t>multi-hop reasoning</a:t>
            </a:r>
            <a:r>
              <a:rPr lang="zh-CN" altLang="en-US" dirty="0"/>
              <a:t>，其中 证据在前面部分的建模问题。</a:t>
            </a:r>
            <a:br>
              <a:rPr lang="en-US" altLang="zh-CN" dirty="0"/>
            </a:br>
            <a:r>
              <a:rPr lang="en-US" altLang="zh-CN" dirty="0"/>
              <a:t>4. </a:t>
            </a:r>
            <a:r>
              <a:rPr lang="zh-CN" altLang="en-US" dirty="0"/>
              <a:t>怎样才能用 问题触发  情景中的描述 以及 背景中的知识表达？ </a:t>
            </a:r>
            <a:br>
              <a:rPr lang="en-US" altLang="zh-CN" dirty="0"/>
            </a:br>
            <a:r>
              <a:rPr lang="en-US" altLang="zh-CN" dirty="0"/>
              <a:t>5. </a:t>
            </a:r>
            <a:r>
              <a:rPr lang="zh-CN" altLang="en-US" dirty="0"/>
              <a:t>训练和测试不是一个标注者问题。 </a:t>
            </a:r>
            <a:br>
              <a:rPr lang="en-US" altLang="zh-CN" dirty="0"/>
            </a:br>
            <a:r>
              <a:rPr lang="en-US" altLang="zh-CN" dirty="0"/>
              <a:t>6. </a:t>
            </a:r>
            <a:r>
              <a:rPr lang="zh-CN" altLang="en-US" dirty="0"/>
              <a:t>因果关系推理</a:t>
            </a:r>
            <a:r>
              <a:rPr lang="en-US" altLang="zh-CN" dirty="0"/>
              <a:t>(</a:t>
            </a:r>
            <a:r>
              <a:rPr lang="zh-CN" altLang="en-US" dirty="0"/>
              <a:t>不是因果推断</a:t>
            </a:r>
            <a:r>
              <a:rPr lang="en-US" altLang="zh-CN" dirty="0"/>
              <a:t>)</a:t>
            </a:r>
            <a:r>
              <a:rPr lang="zh-CN" altLang="en-US" dirty="0"/>
              <a:t>其他数据集解决思路</a:t>
            </a:r>
            <a:br>
              <a:rPr lang="en-US" altLang="zh-CN" dirty="0"/>
            </a:br>
            <a:r>
              <a:rPr lang="en-US" altLang="zh-CN" dirty="0"/>
              <a:t>7. </a:t>
            </a:r>
            <a:r>
              <a:rPr lang="zh-CN" altLang="en-US" dirty="0"/>
              <a:t>数据中 很多 </a:t>
            </a:r>
            <a:r>
              <a:rPr lang="en-US" altLang="zh-CN" dirty="0"/>
              <a:t>less-more</a:t>
            </a:r>
            <a:r>
              <a:rPr lang="zh-CN" altLang="en-US" dirty="0"/>
              <a:t>成对 的问题。</a:t>
            </a:r>
            <a:br>
              <a:rPr lang="en-US" altLang="zh-CN" dirty="0"/>
            </a:br>
            <a:r>
              <a:rPr lang="en-US" altLang="zh-CN" dirty="0"/>
              <a:t>8. span</a:t>
            </a:r>
            <a:r>
              <a:rPr lang="zh-CN" altLang="en-US" dirty="0"/>
              <a:t>从哪里取决策</a:t>
            </a:r>
          </a:p>
        </p:txBody>
      </p:sp>
    </p:spTree>
    <p:extLst>
      <p:ext uri="{BB962C8B-B14F-4D97-AF65-F5344CB8AC3E}">
        <p14:creationId xmlns:p14="http://schemas.microsoft.com/office/powerpoint/2010/main" val="28715999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9BB285F-143D-4288-8AEE-48C43E9B2569}"/>
              </a:ext>
            </a:extLst>
          </p:cNvPr>
          <p:cNvSpPr txBox="1"/>
          <p:nvPr/>
        </p:nvSpPr>
        <p:spPr>
          <a:xfrm>
            <a:off x="302150" y="310101"/>
            <a:ext cx="10424160" cy="923330"/>
          </a:xfrm>
          <a:prstGeom prst="rect">
            <a:avLst/>
          </a:prstGeom>
          <a:noFill/>
        </p:spPr>
        <p:txBody>
          <a:bodyPr wrap="square" rtlCol="0">
            <a:spAutoFit/>
          </a:bodyPr>
          <a:lstStyle/>
          <a:p>
            <a:r>
              <a:rPr lang="en-US" altLang="zh-CN" b="1" dirty="0"/>
              <a:t>Baseline: </a:t>
            </a:r>
            <a:br>
              <a:rPr lang="en-US" altLang="zh-CN" dirty="0"/>
            </a:br>
            <a:r>
              <a:rPr lang="en-US" altLang="zh-CN" b="1" dirty="0" err="1"/>
              <a:t>RoBERTa</a:t>
            </a:r>
            <a:r>
              <a:rPr lang="en-US" altLang="zh-CN" b="1" dirty="0"/>
              <a:t>:</a:t>
            </a:r>
            <a:br>
              <a:rPr lang="en-US" altLang="zh-CN" b="1" dirty="0"/>
            </a:br>
            <a:r>
              <a:rPr lang="en-US" altLang="zh-CN" b="1" dirty="0"/>
              <a:t>1.</a:t>
            </a:r>
            <a:r>
              <a:rPr lang="en-US" altLang="zh-CN" dirty="0"/>
              <a:t> concatenate the </a:t>
            </a:r>
            <a:r>
              <a:rPr lang="en-US" altLang="zh-CN" b="1" dirty="0"/>
              <a:t>background and situation </a:t>
            </a:r>
            <a:r>
              <a:rPr lang="en-US" altLang="zh-CN" dirty="0"/>
              <a:t>to form the </a:t>
            </a:r>
            <a:r>
              <a:rPr lang="en-US" altLang="zh-CN" b="1" dirty="0"/>
              <a:t>passage</a:t>
            </a:r>
            <a:r>
              <a:rPr lang="en-US" altLang="zh-CN" dirty="0"/>
              <a:t>, following their setup for </a:t>
            </a:r>
            <a:r>
              <a:rPr lang="en-US" altLang="zh-CN" b="1" dirty="0" err="1"/>
              <a:t>SQuAD</a:t>
            </a:r>
            <a:endParaRPr lang="zh-CN" altLang="en-US" b="1" dirty="0"/>
          </a:p>
        </p:txBody>
      </p:sp>
      <p:pic>
        <p:nvPicPr>
          <p:cNvPr id="3" name="图片 2">
            <a:extLst>
              <a:ext uri="{FF2B5EF4-FFF2-40B4-BE49-F238E27FC236}">
                <a16:creationId xmlns:a16="http://schemas.microsoft.com/office/drawing/2014/main" id="{DABB10F6-A448-4A05-839C-651980093FAB}"/>
              </a:ext>
            </a:extLst>
          </p:cNvPr>
          <p:cNvPicPr>
            <a:picLocks noChangeAspect="1"/>
          </p:cNvPicPr>
          <p:nvPr/>
        </p:nvPicPr>
        <p:blipFill>
          <a:blip r:embed="rId2"/>
          <a:stretch>
            <a:fillRect/>
          </a:stretch>
        </p:blipFill>
        <p:spPr>
          <a:xfrm>
            <a:off x="418562" y="1319917"/>
            <a:ext cx="4056218" cy="2458760"/>
          </a:xfrm>
          <a:prstGeom prst="rect">
            <a:avLst/>
          </a:prstGeom>
        </p:spPr>
      </p:pic>
      <p:sp>
        <p:nvSpPr>
          <p:cNvPr id="4" name="矩形 3">
            <a:extLst>
              <a:ext uri="{FF2B5EF4-FFF2-40B4-BE49-F238E27FC236}">
                <a16:creationId xmlns:a16="http://schemas.microsoft.com/office/drawing/2014/main" id="{3543BADB-C913-4541-9E92-4CDB22E65669}"/>
              </a:ext>
            </a:extLst>
          </p:cNvPr>
          <p:cNvSpPr/>
          <p:nvPr/>
        </p:nvSpPr>
        <p:spPr>
          <a:xfrm>
            <a:off x="4852226" y="1233431"/>
            <a:ext cx="5727850" cy="369332"/>
          </a:xfrm>
          <a:prstGeom prst="rect">
            <a:avLst/>
          </a:prstGeom>
        </p:spPr>
        <p:txBody>
          <a:bodyPr wrap="none">
            <a:spAutoFit/>
          </a:bodyPr>
          <a:lstStyle/>
          <a:p>
            <a:r>
              <a:rPr lang="zh-CN" altLang="en-US" b="1" dirty="0"/>
              <a:t>人工评价</a:t>
            </a:r>
            <a:r>
              <a:rPr lang="en-US" altLang="zh-CN" dirty="0"/>
              <a:t>: 400 random questions(</a:t>
            </a:r>
            <a:r>
              <a:rPr lang="zh-CN" altLang="en-US" dirty="0"/>
              <a:t>没有背景相同的问题</a:t>
            </a:r>
            <a:r>
              <a:rPr lang="en-US" altLang="zh-CN" dirty="0"/>
              <a:t>)</a:t>
            </a:r>
            <a:endParaRPr lang="zh-CN" altLang="en-US" dirty="0"/>
          </a:p>
        </p:txBody>
      </p:sp>
      <p:sp>
        <p:nvSpPr>
          <p:cNvPr id="5" name="文本框 4">
            <a:extLst>
              <a:ext uri="{FF2B5EF4-FFF2-40B4-BE49-F238E27FC236}">
                <a16:creationId xmlns:a16="http://schemas.microsoft.com/office/drawing/2014/main" id="{82DB7A56-9A33-4A0D-B50E-27D9543CF091}"/>
              </a:ext>
            </a:extLst>
          </p:cNvPr>
          <p:cNvSpPr txBox="1"/>
          <p:nvPr/>
        </p:nvSpPr>
        <p:spPr>
          <a:xfrm>
            <a:off x="418562" y="4079019"/>
            <a:ext cx="10554238" cy="2862322"/>
          </a:xfrm>
          <a:prstGeom prst="rect">
            <a:avLst/>
          </a:prstGeom>
          <a:noFill/>
        </p:spPr>
        <p:txBody>
          <a:bodyPr wrap="square" rtlCol="0">
            <a:spAutoFit/>
          </a:bodyPr>
          <a:lstStyle/>
          <a:p>
            <a:r>
              <a:rPr lang="zh-CN" altLang="en-US" dirty="0"/>
              <a:t>说明</a:t>
            </a:r>
            <a:r>
              <a:rPr lang="en-US" altLang="zh-CN" dirty="0"/>
              <a:t>:</a:t>
            </a:r>
            <a:br>
              <a:rPr lang="en-US" altLang="zh-CN" dirty="0"/>
            </a:br>
            <a:r>
              <a:rPr lang="zh-CN" altLang="en-US" dirty="0"/>
              <a:t>截至目前</a:t>
            </a:r>
            <a:r>
              <a:rPr lang="en-US" altLang="zh-CN" dirty="0"/>
              <a:t>(2020-01-04)</a:t>
            </a:r>
            <a:r>
              <a:rPr lang="zh-CN" altLang="en-US" dirty="0"/>
              <a:t>榜单上面仍然是</a:t>
            </a:r>
            <a:r>
              <a:rPr lang="en-US" altLang="zh-CN" dirty="0"/>
              <a:t>baseline</a:t>
            </a:r>
            <a:r>
              <a:rPr lang="zh-CN" altLang="en-US" dirty="0"/>
              <a:t>的结果</a:t>
            </a:r>
            <a:r>
              <a:rPr lang="en-US" altLang="zh-CN" dirty="0"/>
              <a:t>,</a:t>
            </a:r>
            <a:r>
              <a:rPr lang="en-US" altLang="zh-CN" dirty="0" err="1"/>
              <a:t>RoBert</a:t>
            </a:r>
            <a:r>
              <a:rPr lang="zh-CN" altLang="en-US" dirty="0"/>
              <a:t>已经是很强的</a:t>
            </a:r>
            <a:r>
              <a:rPr lang="en-US" altLang="zh-CN" dirty="0"/>
              <a:t>baseline</a:t>
            </a:r>
            <a:r>
              <a:rPr lang="zh-CN" altLang="en-US" dirty="0"/>
              <a:t>。 </a:t>
            </a:r>
            <a:br>
              <a:rPr lang="en-US" altLang="zh-CN" dirty="0"/>
            </a:br>
            <a:r>
              <a:rPr lang="en-US" altLang="zh-CN" dirty="0"/>
              <a:t>1.</a:t>
            </a:r>
            <a:r>
              <a:rPr lang="zh-CN" altLang="en-US" dirty="0"/>
              <a:t>利用数据域的特性</a:t>
            </a:r>
            <a:r>
              <a:rPr lang="en-US" altLang="zh-CN" dirty="0"/>
              <a:t>,</a:t>
            </a:r>
            <a:r>
              <a:rPr lang="zh-CN" altLang="en-US" dirty="0"/>
              <a:t>比如</a:t>
            </a:r>
            <a:r>
              <a:rPr lang="en-US" altLang="zh-CN" dirty="0"/>
              <a:t>: </a:t>
            </a:r>
            <a:r>
              <a:rPr lang="zh-CN" altLang="en-US" dirty="0"/>
              <a:t>科学类型的知识增强</a:t>
            </a:r>
            <a:r>
              <a:rPr lang="en-US" altLang="zh-CN" dirty="0"/>
              <a:t>; </a:t>
            </a:r>
            <a:br>
              <a:rPr lang="en-US" altLang="zh-CN" dirty="0"/>
            </a:br>
            <a:r>
              <a:rPr lang="en-US" altLang="zh-CN" dirty="0"/>
              <a:t>2. </a:t>
            </a:r>
            <a:r>
              <a:rPr lang="zh-CN" altLang="en-US" dirty="0"/>
              <a:t>反事实推理数据集上模型借鉴，有很多问题需要反事实推理。 </a:t>
            </a:r>
            <a:br>
              <a:rPr lang="en-US" altLang="zh-CN" dirty="0"/>
            </a:br>
            <a:r>
              <a:rPr lang="en-US" altLang="zh-CN" dirty="0"/>
              <a:t>3. </a:t>
            </a:r>
            <a:r>
              <a:rPr lang="zh-CN" altLang="en-US" dirty="0"/>
              <a:t>拼接 </a:t>
            </a:r>
            <a:r>
              <a:rPr lang="en-US" altLang="zh-CN" dirty="0"/>
              <a:t>Background </a:t>
            </a:r>
            <a:r>
              <a:rPr lang="zh-CN" altLang="en-US" dirty="0"/>
              <a:t>和 </a:t>
            </a:r>
            <a:r>
              <a:rPr lang="en-US" altLang="zh-CN" dirty="0"/>
              <a:t>situation</a:t>
            </a:r>
            <a:r>
              <a:rPr lang="zh-CN" altLang="en-US" dirty="0"/>
              <a:t>之后的，</a:t>
            </a:r>
            <a:r>
              <a:rPr lang="en-US" altLang="zh-CN" dirty="0"/>
              <a:t>multi-hop reasoning</a:t>
            </a:r>
            <a:r>
              <a:rPr lang="zh-CN" altLang="en-US" dirty="0"/>
              <a:t>，其中 证据在前面部分的建模问题。</a:t>
            </a:r>
            <a:br>
              <a:rPr lang="en-US" altLang="zh-CN" dirty="0"/>
            </a:br>
            <a:r>
              <a:rPr lang="en-US" altLang="zh-CN" dirty="0"/>
              <a:t>4. </a:t>
            </a:r>
            <a:r>
              <a:rPr lang="zh-CN" altLang="en-US" dirty="0"/>
              <a:t>怎样才能用 问题触发  情景中的描述 以及 背景中的知识表达？ </a:t>
            </a:r>
            <a:br>
              <a:rPr lang="en-US" altLang="zh-CN" dirty="0"/>
            </a:br>
            <a:r>
              <a:rPr lang="en-US" altLang="zh-CN" dirty="0"/>
              <a:t>5. </a:t>
            </a:r>
            <a:r>
              <a:rPr lang="zh-CN" altLang="en-US" dirty="0"/>
              <a:t>训练和测试不是一个标注者问题。 </a:t>
            </a:r>
            <a:br>
              <a:rPr lang="en-US" altLang="zh-CN" dirty="0"/>
            </a:br>
            <a:r>
              <a:rPr lang="en-US" altLang="zh-CN" dirty="0"/>
              <a:t>6. </a:t>
            </a:r>
            <a:r>
              <a:rPr lang="zh-CN" altLang="en-US" dirty="0"/>
              <a:t>因果关系推理</a:t>
            </a:r>
            <a:r>
              <a:rPr lang="en-US" altLang="zh-CN" dirty="0"/>
              <a:t>(</a:t>
            </a:r>
            <a:r>
              <a:rPr lang="zh-CN" altLang="en-US" dirty="0"/>
              <a:t>不是因果推断</a:t>
            </a:r>
            <a:r>
              <a:rPr lang="en-US" altLang="zh-CN" dirty="0"/>
              <a:t>)</a:t>
            </a:r>
            <a:r>
              <a:rPr lang="zh-CN" altLang="en-US" dirty="0"/>
              <a:t>其他数据集解决思路</a:t>
            </a:r>
            <a:br>
              <a:rPr lang="en-US" altLang="zh-CN" dirty="0"/>
            </a:br>
            <a:r>
              <a:rPr lang="en-US" altLang="zh-CN" dirty="0"/>
              <a:t>7. </a:t>
            </a:r>
            <a:r>
              <a:rPr lang="zh-CN" altLang="en-US" dirty="0"/>
              <a:t>数据中 很多 </a:t>
            </a:r>
            <a:r>
              <a:rPr lang="en-US" altLang="zh-CN" dirty="0"/>
              <a:t>less-more</a:t>
            </a:r>
            <a:r>
              <a:rPr lang="zh-CN" altLang="en-US" dirty="0"/>
              <a:t>成对 的问题。</a:t>
            </a:r>
            <a:br>
              <a:rPr lang="en-US" altLang="zh-CN" dirty="0"/>
            </a:br>
            <a:r>
              <a:rPr lang="en-US" altLang="zh-CN" dirty="0"/>
              <a:t>8. span</a:t>
            </a:r>
            <a:r>
              <a:rPr lang="zh-CN" altLang="en-US" dirty="0"/>
              <a:t>从哪里取决策</a:t>
            </a:r>
          </a:p>
        </p:txBody>
      </p:sp>
    </p:spTree>
    <p:extLst>
      <p:ext uri="{BB962C8B-B14F-4D97-AF65-F5344CB8AC3E}">
        <p14:creationId xmlns:p14="http://schemas.microsoft.com/office/powerpoint/2010/main" val="40449543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285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660BF3-A129-4C5D-AE6F-41EB3593BD67}"/>
              </a:ext>
            </a:extLst>
          </p:cNvPr>
          <p:cNvPicPr>
            <a:picLocks noChangeAspect="1"/>
          </p:cNvPicPr>
          <p:nvPr/>
        </p:nvPicPr>
        <p:blipFill>
          <a:blip r:embed="rId2"/>
          <a:stretch>
            <a:fillRect/>
          </a:stretch>
        </p:blipFill>
        <p:spPr>
          <a:xfrm>
            <a:off x="71687" y="0"/>
            <a:ext cx="4977476" cy="1391478"/>
          </a:xfrm>
          <a:prstGeom prst="rect">
            <a:avLst/>
          </a:prstGeom>
        </p:spPr>
      </p:pic>
      <p:sp>
        <p:nvSpPr>
          <p:cNvPr id="4" name="文本框 3">
            <a:extLst>
              <a:ext uri="{FF2B5EF4-FFF2-40B4-BE49-F238E27FC236}">
                <a16:creationId xmlns:a16="http://schemas.microsoft.com/office/drawing/2014/main" id="{45C9ED2E-BC92-4529-8071-ED3B4C5B9BC3}"/>
              </a:ext>
            </a:extLst>
          </p:cNvPr>
          <p:cNvSpPr txBox="1"/>
          <p:nvPr/>
        </p:nvSpPr>
        <p:spPr>
          <a:xfrm>
            <a:off x="453224" y="1924216"/>
            <a:ext cx="8261406" cy="1754326"/>
          </a:xfrm>
          <a:prstGeom prst="rect">
            <a:avLst/>
          </a:prstGeom>
          <a:noFill/>
        </p:spPr>
        <p:txBody>
          <a:bodyPr wrap="square" rtlCol="0">
            <a:spAutoFit/>
          </a:bodyPr>
          <a:lstStyle/>
          <a:p>
            <a:pPr marL="342900" indent="-342900">
              <a:buAutoNum type="arabicPeriod"/>
            </a:pPr>
            <a:r>
              <a:rPr lang="zh-CN" altLang="en-US" dirty="0"/>
              <a:t>现有 </a:t>
            </a:r>
            <a:r>
              <a:rPr lang="en-US" altLang="zh-CN" dirty="0"/>
              <a:t>multi-hop </a:t>
            </a:r>
            <a:r>
              <a:rPr lang="en-US" altLang="zh-CN" dirty="0" err="1"/>
              <a:t>qa</a:t>
            </a:r>
            <a:r>
              <a:rPr lang="en-US" altLang="zh-CN" dirty="0"/>
              <a:t> model</a:t>
            </a:r>
            <a:r>
              <a:rPr lang="zh-CN" altLang="en-US" dirty="0"/>
              <a:t>并没有真正利用到  </a:t>
            </a:r>
            <a:r>
              <a:rPr lang="en-US" altLang="zh-CN" dirty="0"/>
              <a:t>reason paths</a:t>
            </a:r>
            <a:r>
              <a:rPr lang="zh-CN" altLang="en-US" dirty="0"/>
              <a:t>，一般只用到最后一个段落。  </a:t>
            </a:r>
            <a:endParaRPr lang="en-US" altLang="zh-CN" dirty="0"/>
          </a:p>
          <a:p>
            <a:pPr marL="342900" indent="-342900">
              <a:buAutoNum type="arabicPeriod"/>
            </a:pPr>
            <a:r>
              <a:rPr lang="zh-CN" altLang="en-US" dirty="0"/>
              <a:t>加入解决 </a:t>
            </a:r>
            <a:r>
              <a:rPr lang="en-US" altLang="zh-CN" dirty="0"/>
              <a:t>multi-hop reason </a:t>
            </a:r>
            <a:r>
              <a:rPr lang="zh-CN" altLang="en-US" dirty="0"/>
              <a:t>的两种解决方法</a:t>
            </a:r>
            <a:r>
              <a:rPr lang="en-US" altLang="zh-CN" dirty="0"/>
              <a:t>[1.co-matching 2. re-form]</a:t>
            </a:r>
            <a:r>
              <a:rPr lang="zh-CN" altLang="en-US" dirty="0"/>
              <a:t>之后效果有一定的提升，证明  </a:t>
            </a:r>
            <a:r>
              <a:rPr lang="en-US" altLang="zh-CN" dirty="0"/>
              <a:t>reason chain</a:t>
            </a:r>
            <a:r>
              <a:rPr lang="zh-CN" altLang="en-US" dirty="0"/>
              <a:t>是对于解决问题有用的，特别是 </a:t>
            </a:r>
            <a:r>
              <a:rPr lang="en-US" altLang="zh-CN" dirty="0"/>
              <a:t>co-matching </a:t>
            </a:r>
            <a:r>
              <a:rPr lang="zh-CN" altLang="en-US" dirty="0"/>
              <a:t>。 </a:t>
            </a:r>
            <a:endParaRPr lang="en-US" altLang="zh-CN" dirty="0"/>
          </a:p>
          <a:p>
            <a:pPr marL="342900" indent="-342900">
              <a:buAutoNum type="arabicPeriod"/>
            </a:pPr>
            <a:r>
              <a:rPr lang="zh-CN" altLang="en-US" dirty="0"/>
              <a:t>数据偏置的影响 </a:t>
            </a:r>
            <a:r>
              <a:rPr lang="en-US" altLang="zh-CN" dirty="0"/>
              <a:t>VS multi-hop reasoning chains </a:t>
            </a:r>
            <a:endParaRPr lang="zh-CN" altLang="en-US" dirty="0"/>
          </a:p>
        </p:txBody>
      </p:sp>
      <p:sp>
        <p:nvSpPr>
          <p:cNvPr id="5" name="矩形 4">
            <a:extLst>
              <a:ext uri="{FF2B5EF4-FFF2-40B4-BE49-F238E27FC236}">
                <a16:creationId xmlns:a16="http://schemas.microsoft.com/office/drawing/2014/main" id="{F432EE65-2C94-4CDE-8B35-9F53D58522CF}"/>
              </a:ext>
            </a:extLst>
          </p:cNvPr>
          <p:cNvSpPr/>
          <p:nvPr/>
        </p:nvSpPr>
        <p:spPr>
          <a:xfrm>
            <a:off x="200025" y="4211280"/>
            <a:ext cx="11991975" cy="1477328"/>
          </a:xfrm>
          <a:prstGeom prst="rect">
            <a:avLst/>
          </a:prstGeom>
        </p:spPr>
        <p:txBody>
          <a:bodyPr wrap="square">
            <a:spAutoFit/>
          </a:bodyPr>
          <a:lstStyle/>
          <a:p>
            <a:r>
              <a:rPr lang="en-US" altLang="zh-CN" b="1" dirty="0"/>
              <a:t>Q1: whether the existing models have the multi-hop reasoning ability</a:t>
            </a:r>
            <a:br>
              <a:rPr lang="en-US" altLang="zh-CN" b="1" dirty="0"/>
            </a:br>
            <a:br>
              <a:rPr lang="en-US" altLang="zh-CN" b="1" dirty="0"/>
            </a:br>
            <a:r>
              <a:rPr lang="en-US" altLang="zh-CN" b="1" dirty="0"/>
              <a:t>Q2: whether our dataset does not require multi-hop reasoning because of some data biases</a:t>
            </a:r>
            <a:br>
              <a:rPr lang="en-US" altLang="zh-CN" dirty="0"/>
            </a:br>
            <a:br>
              <a:rPr lang="en-US" altLang="zh-CN" dirty="0"/>
            </a:br>
            <a:r>
              <a:rPr lang="en-US" altLang="zh-CN" b="1" dirty="0"/>
              <a:t>Q2′ : whether the existing models can be further improved on the same dataset with better reasoning techniques</a:t>
            </a:r>
            <a:endParaRPr lang="zh-CN" altLang="en-US" b="1" dirty="0"/>
          </a:p>
        </p:txBody>
      </p:sp>
    </p:spTree>
    <p:extLst>
      <p:ext uri="{BB962C8B-B14F-4D97-AF65-F5344CB8AC3E}">
        <p14:creationId xmlns:p14="http://schemas.microsoft.com/office/powerpoint/2010/main" val="18936808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221606D-6F5F-43BF-928B-9BC5D2F7F905}"/>
              </a:ext>
            </a:extLst>
          </p:cNvPr>
          <p:cNvPicPr>
            <a:picLocks noChangeAspect="1"/>
          </p:cNvPicPr>
          <p:nvPr/>
        </p:nvPicPr>
        <p:blipFill rotWithShape="1">
          <a:blip r:embed="rId2"/>
          <a:srcRect t="4773"/>
          <a:stretch/>
        </p:blipFill>
        <p:spPr>
          <a:xfrm>
            <a:off x="6472361" y="254442"/>
            <a:ext cx="4405023" cy="1346279"/>
          </a:xfrm>
          <a:prstGeom prst="rect">
            <a:avLst/>
          </a:prstGeom>
        </p:spPr>
      </p:pic>
      <p:sp>
        <p:nvSpPr>
          <p:cNvPr id="4" name="文本框 3">
            <a:extLst>
              <a:ext uri="{FF2B5EF4-FFF2-40B4-BE49-F238E27FC236}">
                <a16:creationId xmlns:a16="http://schemas.microsoft.com/office/drawing/2014/main" id="{44825F15-E674-4474-8B16-F0648530CA49}"/>
              </a:ext>
            </a:extLst>
          </p:cNvPr>
          <p:cNvSpPr txBox="1"/>
          <p:nvPr/>
        </p:nvSpPr>
        <p:spPr>
          <a:xfrm>
            <a:off x="278295" y="4025241"/>
            <a:ext cx="5830957" cy="923330"/>
          </a:xfrm>
          <a:prstGeom prst="rect">
            <a:avLst/>
          </a:prstGeom>
          <a:noFill/>
        </p:spPr>
        <p:txBody>
          <a:bodyPr wrap="square" rtlCol="0">
            <a:spAutoFit/>
          </a:bodyPr>
          <a:lstStyle/>
          <a:p>
            <a:r>
              <a:rPr lang="zh-CN" altLang="en-US" dirty="0"/>
              <a:t>动机</a:t>
            </a:r>
            <a:r>
              <a:rPr lang="en-US" altLang="zh-CN" dirty="0"/>
              <a:t>: </a:t>
            </a:r>
            <a:br>
              <a:rPr lang="en-US" altLang="zh-CN" dirty="0"/>
            </a:br>
            <a:r>
              <a:rPr lang="zh-CN" altLang="en-US" dirty="0"/>
              <a:t>构建一个</a:t>
            </a:r>
            <a:r>
              <a:rPr lang="en-US" altLang="zh-CN" dirty="0"/>
              <a:t>MRC</a:t>
            </a:r>
            <a:r>
              <a:rPr lang="zh-CN" altLang="en-US" dirty="0"/>
              <a:t>的测试平台，检测单个模型在 收集的</a:t>
            </a:r>
            <a:r>
              <a:rPr lang="en-US" altLang="zh-CN" dirty="0"/>
              <a:t>7</a:t>
            </a:r>
            <a:r>
              <a:rPr lang="zh-CN" altLang="en-US" dirty="0"/>
              <a:t>个数据集上的性能。 </a:t>
            </a:r>
          </a:p>
        </p:txBody>
      </p:sp>
      <p:sp>
        <p:nvSpPr>
          <p:cNvPr id="5" name="矩形 4">
            <a:extLst>
              <a:ext uri="{FF2B5EF4-FFF2-40B4-BE49-F238E27FC236}">
                <a16:creationId xmlns:a16="http://schemas.microsoft.com/office/drawing/2014/main" id="{67664748-4019-486A-BB8F-7CDAA30A6BED}"/>
              </a:ext>
            </a:extLst>
          </p:cNvPr>
          <p:cNvSpPr/>
          <p:nvPr/>
        </p:nvSpPr>
        <p:spPr>
          <a:xfrm>
            <a:off x="265043" y="223615"/>
            <a:ext cx="6096000" cy="923330"/>
          </a:xfrm>
          <a:prstGeom prst="rect">
            <a:avLst/>
          </a:prstGeom>
        </p:spPr>
        <p:txBody>
          <a:bodyPr>
            <a:spAutoFit/>
          </a:bodyPr>
          <a:lstStyle/>
          <a:p>
            <a:r>
              <a:rPr lang="en-US" altLang="zh-CN" b="1" dirty="0"/>
              <a:t>ORB: An Open Reading Benchmark for Comprehensive Evaluation of Machine Reading Comprehension</a:t>
            </a:r>
            <a:br>
              <a:rPr lang="en-US" altLang="zh-CN" b="1" dirty="0"/>
            </a:br>
            <a:r>
              <a:rPr lang="en-US" altLang="zh-CN" b="1" dirty="0"/>
              <a:t>2019-12-29   |   </a:t>
            </a:r>
            <a:r>
              <a:rPr lang="zh-CN" altLang="en-US" b="1" dirty="0"/>
              <a:t>开源   </a:t>
            </a:r>
            <a:r>
              <a:rPr lang="en-US" altLang="zh-CN" b="1" dirty="0"/>
              <a:t>|   Span    </a:t>
            </a:r>
            <a:endParaRPr lang="zh-CN" altLang="en-US" b="1" dirty="0"/>
          </a:p>
        </p:txBody>
      </p:sp>
      <p:sp>
        <p:nvSpPr>
          <p:cNvPr id="6" name="文本框 5">
            <a:extLst>
              <a:ext uri="{FF2B5EF4-FFF2-40B4-BE49-F238E27FC236}">
                <a16:creationId xmlns:a16="http://schemas.microsoft.com/office/drawing/2014/main" id="{4A49A685-633F-44AF-93A9-25A3A288F0F6}"/>
              </a:ext>
            </a:extLst>
          </p:cNvPr>
          <p:cNvSpPr txBox="1"/>
          <p:nvPr/>
        </p:nvSpPr>
        <p:spPr>
          <a:xfrm>
            <a:off x="278295" y="1974198"/>
            <a:ext cx="4579952" cy="646331"/>
          </a:xfrm>
          <a:prstGeom prst="rect">
            <a:avLst/>
          </a:prstGeom>
          <a:noFill/>
        </p:spPr>
        <p:txBody>
          <a:bodyPr wrap="square" rtlCol="0">
            <a:spAutoFit/>
          </a:bodyPr>
          <a:lstStyle/>
          <a:p>
            <a:r>
              <a:rPr lang="zh-CN" altLang="en-US" b="1" dirty="0"/>
              <a:t>单一数据集</a:t>
            </a:r>
            <a:br>
              <a:rPr lang="en-US" altLang="zh-CN" b="1" dirty="0"/>
            </a:br>
            <a:r>
              <a:rPr lang="zh-CN" altLang="en-US" dirty="0"/>
              <a:t>测试单一模型在单一数据集上的特有能力</a:t>
            </a:r>
          </a:p>
        </p:txBody>
      </p:sp>
      <p:sp>
        <p:nvSpPr>
          <p:cNvPr id="7" name="文本框 6">
            <a:extLst>
              <a:ext uri="{FF2B5EF4-FFF2-40B4-BE49-F238E27FC236}">
                <a16:creationId xmlns:a16="http://schemas.microsoft.com/office/drawing/2014/main" id="{F91AE230-1F6E-4693-9CEC-B190AC63784F}"/>
              </a:ext>
            </a:extLst>
          </p:cNvPr>
          <p:cNvSpPr txBox="1"/>
          <p:nvPr/>
        </p:nvSpPr>
        <p:spPr>
          <a:xfrm>
            <a:off x="5797824" y="1974198"/>
            <a:ext cx="6394175" cy="2308324"/>
          </a:xfrm>
          <a:prstGeom prst="rect">
            <a:avLst/>
          </a:prstGeom>
          <a:noFill/>
        </p:spPr>
        <p:txBody>
          <a:bodyPr wrap="square" rtlCol="0">
            <a:spAutoFit/>
          </a:bodyPr>
          <a:lstStyle/>
          <a:p>
            <a:r>
              <a:rPr lang="zh-CN" altLang="en-US" b="1" dirty="0"/>
              <a:t>集成多个数据集</a:t>
            </a:r>
            <a:br>
              <a:rPr lang="en-US" altLang="zh-CN" b="1" dirty="0"/>
            </a:br>
            <a:r>
              <a:rPr lang="zh-CN" altLang="en-US" dirty="0"/>
              <a:t>测试单一模型在各个数据集上的综合能力</a:t>
            </a:r>
            <a:endParaRPr lang="en-US" altLang="zh-CN" dirty="0"/>
          </a:p>
          <a:p>
            <a:r>
              <a:rPr lang="en-US" altLang="zh-CN" dirty="0"/>
              <a:t>testing a single model’s capability in understanding a wide variety of reading phenomena</a:t>
            </a:r>
            <a:r>
              <a:rPr lang="zh-CN" altLang="en-US" dirty="0"/>
              <a:t>； </a:t>
            </a:r>
            <a:endParaRPr lang="en-US" altLang="zh-CN" dirty="0"/>
          </a:p>
          <a:p>
            <a:r>
              <a:rPr lang="en-US" altLang="zh-CN" dirty="0"/>
              <a:t>focus on datasets where the core problem is natural language </a:t>
            </a:r>
            <a:r>
              <a:rPr lang="en-US" altLang="zh-CN" b="1" dirty="0"/>
              <a:t>understanding</a:t>
            </a:r>
            <a:r>
              <a:rPr lang="en-US" altLang="zh-CN" dirty="0"/>
              <a:t>, </a:t>
            </a:r>
            <a:r>
              <a:rPr lang="en-US" altLang="zh-CN" b="1" dirty="0"/>
              <a:t>not information retrieval</a:t>
            </a:r>
            <a:r>
              <a:rPr lang="en-US" altLang="zh-CN" dirty="0"/>
              <a:t>; models are given a single passage of text and a single question and are required to produce an answer</a:t>
            </a:r>
            <a:endParaRPr lang="zh-CN" altLang="en-US" dirty="0"/>
          </a:p>
        </p:txBody>
      </p:sp>
      <p:sp>
        <p:nvSpPr>
          <p:cNvPr id="8" name="箭头: 右 7">
            <a:extLst>
              <a:ext uri="{FF2B5EF4-FFF2-40B4-BE49-F238E27FC236}">
                <a16:creationId xmlns:a16="http://schemas.microsoft.com/office/drawing/2014/main" id="{E88F13F0-FF9F-4135-84D5-D51CF4206541}"/>
              </a:ext>
            </a:extLst>
          </p:cNvPr>
          <p:cNvSpPr/>
          <p:nvPr/>
        </p:nvSpPr>
        <p:spPr>
          <a:xfrm>
            <a:off x="4723736" y="2297363"/>
            <a:ext cx="946205" cy="577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38FB2E4-28A7-442F-A261-0468858F1BD0}"/>
              </a:ext>
            </a:extLst>
          </p:cNvPr>
          <p:cNvSpPr txBox="1"/>
          <p:nvPr/>
        </p:nvSpPr>
        <p:spPr>
          <a:xfrm>
            <a:off x="532737" y="5534108"/>
            <a:ext cx="1685677" cy="369332"/>
          </a:xfrm>
          <a:prstGeom prst="rect">
            <a:avLst/>
          </a:prstGeom>
          <a:solidFill>
            <a:srgbClr val="00B050"/>
          </a:solidFill>
        </p:spPr>
        <p:txBody>
          <a:bodyPr wrap="square" rtlCol="0">
            <a:spAutoFit/>
          </a:bodyPr>
          <a:lstStyle/>
          <a:p>
            <a:r>
              <a:rPr lang="en-US" altLang="zh-CN" dirty="0" err="1"/>
              <a:t>MultiQA</a:t>
            </a:r>
            <a:r>
              <a:rPr lang="en-US" altLang="zh-CN" dirty="0"/>
              <a:t>(2019)</a:t>
            </a:r>
            <a:endParaRPr lang="zh-CN" altLang="en-US" dirty="0"/>
          </a:p>
        </p:txBody>
      </p:sp>
      <p:sp>
        <p:nvSpPr>
          <p:cNvPr id="10" name="文本框 9">
            <a:extLst>
              <a:ext uri="{FF2B5EF4-FFF2-40B4-BE49-F238E27FC236}">
                <a16:creationId xmlns:a16="http://schemas.microsoft.com/office/drawing/2014/main" id="{FF952B81-184C-4697-A259-AB6C5FB9813D}"/>
              </a:ext>
            </a:extLst>
          </p:cNvPr>
          <p:cNvSpPr txBox="1"/>
          <p:nvPr/>
        </p:nvSpPr>
        <p:spPr>
          <a:xfrm>
            <a:off x="3511161" y="5527482"/>
            <a:ext cx="2372804" cy="369332"/>
          </a:xfrm>
          <a:prstGeom prst="rect">
            <a:avLst/>
          </a:prstGeom>
          <a:solidFill>
            <a:srgbClr val="00B050"/>
          </a:solidFill>
        </p:spPr>
        <p:txBody>
          <a:bodyPr wrap="square" rtlCol="0">
            <a:spAutoFit/>
          </a:bodyPr>
          <a:lstStyle/>
          <a:p>
            <a:r>
              <a:rPr lang="en-US" altLang="zh-CN" dirty="0"/>
              <a:t>MRQA(2019_EMNLP)</a:t>
            </a:r>
            <a:endParaRPr lang="zh-CN" altLang="en-US" dirty="0"/>
          </a:p>
        </p:txBody>
      </p:sp>
      <p:sp>
        <p:nvSpPr>
          <p:cNvPr id="11" name="文本框 10">
            <a:extLst>
              <a:ext uri="{FF2B5EF4-FFF2-40B4-BE49-F238E27FC236}">
                <a16:creationId xmlns:a16="http://schemas.microsoft.com/office/drawing/2014/main" id="{95D20E0D-ED85-4A8E-AFB9-9AEABC0042F3}"/>
              </a:ext>
            </a:extLst>
          </p:cNvPr>
          <p:cNvSpPr txBox="1"/>
          <p:nvPr/>
        </p:nvSpPr>
        <p:spPr>
          <a:xfrm>
            <a:off x="7376820" y="5530133"/>
            <a:ext cx="1377566" cy="369332"/>
          </a:xfrm>
          <a:prstGeom prst="rect">
            <a:avLst/>
          </a:prstGeom>
          <a:solidFill>
            <a:srgbClr val="00B050"/>
          </a:solidFill>
        </p:spPr>
        <p:txBody>
          <a:bodyPr wrap="square" rtlCol="0">
            <a:spAutoFit/>
          </a:bodyPr>
          <a:lstStyle/>
          <a:p>
            <a:r>
              <a:rPr lang="en-US" altLang="zh-CN" dirty="0"/>
              <a:t>ORB(2019)</a:t>
            </a:r>
            <a:endParaRPr lang="zh-CN" altLang="en-US" dirty="0"/>
          </a:p>
        </p:txBody>
      </p:sp>
      <p:sp>
        <p:nvSpPr>
          <p:cNvPr id="12" name="箭头: 右 11">
            <a:extLst>
              <a:ext uri="{FF2B5EF4-FFF2-40B4-BE49-F238E27FC236}">
                <a16:creationId xmlns:a16="http://schemas.microsoft.com/office/drawing/2014/main" id="{020DFB7B-7874-45DC-A2C6-A2277F69EAAF}"/>
              </a:ext>
            </a:extLst>
          </p:cNvPr>
          <p:cNvSpPr/>
          <p:nvPr/>
        </p:nvSpPr>
        <p:spPr>
          <a:xfrm>
            <a:off x="2549385" y="5534108"/>
            <a:ext cx="63080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FF96947F-8DFE-4B34-9E76-860114BCF1D7}"/>
              </a:ext>
            </a:extLst>
          </p:cNvPr>
          <p:cNvSpPr/>
          <p:nvPr/>
        </p:nvSpPr>
        <p:spPr>
          <a:xfrm>
            <a:off x="6400467" y="5539005"/>
            <a:ext cx="63080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995047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946BA3A-468F-49E0-9BB8-96E640CEBB5D}"/>
              </a:ext>
            </a:extLst>
          </p:cNvPr>
          <p:cNvSpPr txBox="1"/>
          <p:nvPr/>
        </p:nvSpPr>
        <p:spPr>
          <a:xfrm>
            <a:off x="429370" y="333955"/>
            <a:ext cx="5454595" cy="369332"/>
          </a:xfrm>
          <a:prstGeom prst="rect">
            <a:avLst/>
          </a:prstGeom>
          <a:noFill/>
        </p:spPr>
        <p:txBody>
          <a:bodyPr wrap="square" rtlCol="0">
            <a:spAutoFit/>
          </a:bodyPr>
          <a:lstStyle/>
          <a:p>
            <a:r>
              <a:rPr lang="zh-CN" altLang="en-US" b="1" dirty="0"/>
              <a:t>多个数据集合成</a:t>
            </a:r>
            <a:r>
              <a:rPr lang="en-US" altLang="zh-CN" dirty="0"/>
              <a:t>---</a:t>
            </a:r>
            <a:r>
              <a:rPr lang="zh-CN" altLang="en-US" b="1" dirty="0"/>
              <a:t>数据增强改变生成额外数据</a:t>
            </a:r>
          </a:p>
        </p:txBody>
      </p:sp>
      <p:pic>
        <p:nvPicPr>
          <p:cNvPr id="4" name="图片 3">
            <a:extLst>
              <a:ext uri="{FF2B5EF4-FFF2-40B4-BE49-F238E27FC236}">
                <a16:creationId xmlns:a16="http://schemas.microsoft.com/office/drawing/2014/main" id="{91B7BF6E-F486-4BA6-A20C-8CD153D6D9ED}"/>
              </a:ext>
            </a:extLst>
          </p:cNvPr>
          <p:cNvPicPr>
            <a:picLocks noChangeAspect="1"/>
          </p:cNvPicPr>
          <p:nvPr/>
        </p:nvPicPr>
        <p:blipFill>
          <a:blip r:embed="rId2"/>
          <a:stretch>
            <a:fillRect/>
          </a:stretch>
        </p:blipFill>
        <p:spPr>
          <a:xfrm>
            <a:off x="133598" y="1089329"/>
            <a:ext cx="4531217" cy="3394005"/>
          </a:xfrm>
          <a:prstGeom prst="rect">
            <a:avLst/>
          </a:prstGeom>
        </p:spPr>
      </p:pic>
      <p:sp>
        <p:nvSpPr>
          <p:cNvPr id="5" name="矩形 4">
            <a:extLst>
              <a:ext uri="{FF2B5EF4-FFF2-40B4-BE49-F238E27FC236}">
                <a16:creationId xmlns:a16="http://schemas.microsoft.com/office/drawing/2014/main" id="{F93202F3-FDCF-4805-9EA8-BB974C9363D4}"/>
              </a:ext>
            </a:extLst>
          </p:cNvPr>
          <p:cNvSpPr/>
          <p:nvPr/>
        </p:nvSpPr>
        <p:spPr>
          <a:xfrm>
            <a:off x="5226658" y="904663"/>
            <a:ext cx="3709670" cy="461665"/>
          </a:xfrm>
          <a:prstGeom prst="rect">
            <a:avLst/>
          </a:prstGeom>
        </p:spPr>
        <p:txBody>
          <a:bodyPr wrap="none">
            <a:spAutoFit/>
          </a:bodyPr>
          <a:lstStyle/>
          <a:p>
            <a:r>
              <a:rPr lang="en-US" altLang="zh-CN" sz="2400" b="1" dirty="0"/>
              <a:t>Synthetic Augmentations</a:t>
            </a:r>
            <a:endParaRPr lang="zh-CN" altLang="en-US" sz="2400" b="1" dirty="0"/>
          </a:p>
        </p:txBody>
      </p:sp>
      <p:sp>
        <p:nvSpPr>
          <p:cNvPr id="6" name="文本框 5">
            <a:extLst>
              <a:ext uri="{FF2B5EF4-FFF2-40B4-BE49-F238E27FC236}">
                <a16:creationId xmlns:a16="http://schemas.microsoft.com/office/drawing/2014/main" id="{D1D4FDCD-5B88-4DCC-A2E2-BC2BE5B01A10}"/>
              </a:ext>
            </a:extLst>
          </p:cNvPr>
          <p:cNvSpPr txBox="1"/>
          <p:nvPr/>
        </p:nvSpPr>
        <p:spPr>
          <a:xfrm>
            <a:off x="1138924" y="4483334"/>
            <a:ext cx="2520563" cy="369332"/>
          </a:xfrm>
          <a:prstGeom prst="rect">
            <a:avLst/>
          </a:prstGeom>
          <a:noFill/>
        </p:spPr>
        <p:txBody>
          <a:bodyPr wrap="square" rtlCol="0">
            <a:spAutoFit/>
          </a:bodyPr>
          <a:lstStyle/>
          <a:p>
            <a:r>
              <a:rPr lang="zh-CN" altLang="en-US" b="1" dirty="0"/>
              <a:t>收集</a:t>
            </a:r>
            <a:r>
              <a:rPr lang="en-US" altLang="zh-CN" b="1" dirty="0"/>
              <a:t>7</a:t>
            </a:r>
            <a:r>
              <a:rPr lang="zh-CN" altLang="en-US" b="1" dirty="0"/>
              <a:t>个数据集的统计</a:t>
            </a:r>
          </a:p>
        </p:txBody>
      </p:sp>
      <p:sp>
        <p:nvSpPr>
          <p:cNvPr id="7" name="矩形 6">
            <a:extLst>
              <a:ext uri="{FF2B5EF4-FFF2-40B4-BE49-F238E27FC236}">
                <a16:creationId xmlns:a16="http://schemas.microsoft.com/office/drawing/2014/main" id="{E8B9F129-E9EA-4515-A026-E002507043B8}"/>
              </a:ext>
            </a:extLst>
          </p:cNvPr>
          <p:cNvSpPr/>
          <p:nvPr/>
        </p:nvSpPr>
        <p:spPr>
          <a:xfrm>
            <a:off x="5314122" y="1499671"/>
            <a:ext cx="6877878" cy="369332"/>
          </a:xfrm>
          <a:prstGeom prst="rect">
            <a:avLst/>
          </a:prstGeom>
        </p:spPr>
        <p:txBody>
          <a:bodyPr wrap="square">
            <a:spAutoFit/>
          </a:bodyPr>
          <a:lstStyle/>
          <a:p>
            <a:r>
              <a:rPr lang="en-US" altLang="zh-CN" dirty="0"/>
              <a:t>RC models are </a:t>
            </a:r>
            <a:r>
              <a:rPr lang="en-US" altLang="zh-CN" b="1" dirty="0"/>
              <a:t>brittle to minor perturbations </a:t>
            </a:r>
            <a:r>
              <a:rPr lang="en-US" altLang="zh-CN" dirty="0"/>
              <a:t>in original dataset</a:t>
            </a:r>
            <a:endParaRPr lang="zh-CN" altLang="en-US" dirty="0"/>
          </a:p>
        </p:txBody>
      </p:sp>
      <p:sp>
        <p:nvSpPr>
          <p:cNvPr id="8" name="矩形 7">
            <a:extLst>
              <a:ext uri="{FF2B5EF4-FFF2-40B4-BE49-F238E27FC236}">
                <a16:creationId xmlns:a16="http://schemas.microsoft.com/office/drawing/2014/main" id="{B702BE36-DB63-4FDE-8A95-325951077361}"/>
              </a:ext>
            </a:extLst>
          </p:cNvPr>
          <p:cNvSpPr/>
          <p:nvPr/>
        </p:nvSpPr>
        <p:spPr>
          <a:xfrm>
            <a:off x="5314122" y="2530214"/>
            <a:ext cx="6620786" cy="646331"/>
          </a:xfrm>
          <a:prstGeom prst="rect">
            <a:avLst/>
          </a:prstGeom>
        </p:spPr>
        <p:txBody>
          <a:bodyPr wrap="square">
            <a:spAutoFit/>
          </a:bodyPr>
          <a:lstStyle/>
          <a:p>
            <a:r>
              <a:rPr lang="en-US" altLang="zh-CN" dirty="0"/>
              <a:t>test the model’s ability to </a:t>
            </a:r>
            <a:r>
              <a:rPr lang="en-US" altLang="zh-CN" b="1" dirty="0"/>
              <a:t>generalize to out-of-domain syntactic structures</a:t>
            </a:r>
            <a:r>
              <a:rPr lang="en-US" altLang="zh-CN" dirty="0"/>
              <a:t> and be logically consistent in its answers</a:t>
            </a:r>
            <a:endParaRPr lang="zh-CN" altLang="en-US" dirty="0"/>
          </a:p>
        </p:txBody>
      </p:sp>
      <p:sp>
        <p:nvSpPr>
          <p:cNvPr id="12" name="箭头: 下 11">
            <a:extLst>
              <a:ext uri="{FF2B5EF4-FFF2-40B4-BE49-F238E27FC236}">
                <a16:creationId xmlns:a16="http://schemas.microsoft.com/office/drawing/2014/main" id="{261E4BE9-2A74-412E-B384-3400B0E06E87}"/>
              </a:ext>
            </a:extLst>
          </p:cNvPr>
          <p:cNvSpPr/>
          <p:nvPr/>
        </p:nvSpPr>
        <p:spPr>
          <a:xfrm>
            <a:off x="7736619" y="1869003"/>
            <a:ext cx="1199709" cy="619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A7BF68DD-02A3-41A5-B2C7-FB09C003178B}"/>
              </a:ext>
            </a:extLst>
          </p:cNvPr>
          <p:cNvPicPr>
            <a:picLocks noChangeAspect="1"/>
          </p:cNvPicPr>
          <p:nvPr/>
        </p:nvPicPr>
        <p:blipFill>
          <a:blip r:embed="rId3"/>
          <a:stretch>
            <a:fillRect/>
          </a:stretch>
        </p:blipFill>
        <p:spPr>
          <a:xfrm>
            <a:off x="5314122" y="3324601"/>
            <a:ext cx="5078232" cy="2754421"/>
          </a:xfrm>
          <a:prstGeom prst="rect">
            <a:avLst/>
          </a:prstGeom>
        </p:spPr>
      </p:pic>
      <p:sp>
        <p:nvSpPr>
          <p:cNvPr id="14" name="文本框 13">
            <a:extLst>
              <a:ext uri="{FF2B5EF4-FFF2-40B4-BE49-F238E27FC236}">
                <a16:creationId xmlns:a16="http://schemas.microsoft.com/office/drawing/2014/main" id="{AD51EFDD-EF9D-4F83-B8F5-F7CB086B43FD}"/>
              </a:ext>
            </a:extLst>
          </p:cNvPr>
          <p:cNvSpPr txBox="1"/>
          <p:nvPr/>
        </p:nvSpPr>
        <p:spPr>
          <a:xfrm>
            <a:off x="6186114" y="5985142"/>
            <a:ext cx="3824577" cy="646331"/>
          </a:xfrm>
          <a:prstGeom prst="rect">
            <a:avLst/>
          </a:prstGeom>
          <a:noFill/>
        </p:spPr>
        <p:txBody>
          <a:bodyPr wrap="square" rtlCol="0">
            <a:spAutoFit/>
          </a:bodyPr>
          <a:lstStyle/>
          <a:p>
            <a:r>
              <a:rPr lang="zh-CN" altLang="en-US" b="1" dirty="0"/>
              <a:t>先看下一页图，对于生成的数据进行质量检查</a:t>
            </a:r>
          </a:p>
        </p:txBody>
      </p:sp>
    </p:spTree>
    <p:extLst>
      <p:ext uri="{BB962C8B-B14F-4D97-AF65-F5344CB8AC3E}">
        <p14:creationId xmlns:p14="http://schemas.microsoft.com/office/powerpoint/2010/main" val="22020807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3D76A93-B1AA-426C-8D1C-1D21D647192C}"/>
              </a:ext>
            </a:extLst>
          </p:cNvPr>
          <p:cNvPicPr>
            <a:picLocks noChangeAspect="1"/>
          </p:cNvPicPr>
          <p:nvPr/>
        </p:nvPicPr>
        <p:blipFill>
          <a:blip r:embed="rId2"/>
          <a:stretch>
            <a:fillRect/>
          </a:stretch>
        </p:blipFill>
        <p:spPr>
          <a:xfrm>
            <a:off x="159027" y="667910"/>
            <a:ext cx="9557468" cy="6190090"/>
          </a:xfrm>
          <a:prstGeom prst="rect">
            <a:avLst/>
          </a:prstGeom>
        </p:spPr>
      </p:pic>
      <p:sp>
        <p:nvSpPr>
          <p:cNvPr id="3" name="文本框 2">
            <a:extLst>
              <a:ext uri="{FF2B5EF4-FFF2-40B4-BE49-F238E27FC236}">
                <a16:creationId xmlns:a16="http://schemas.microsoft.com/office/drawing/2014/main" id="{E4B0AFC4-AF1A-49D5-B6E2-BAE2400505C4}"/>
              </a:ext>
            </a:extLst>
          </p:cNvPr>
          <p:cNvSpPr txBox="1"/>
          <p:nvPr/>
        </p:nvSpPr>
        <p:spPr>
          <a:xfrm>
            <a:off x="9566744" y="2415878"/>
            <a:ext cx="2382742" cy="646331"/>
          </a:xfrm>
          <a:prstGeom prst="rect">
            <a:avLst/>
          </a:prstGeom>
          <a:noFill/>
        </p:spPr>
        <p:txBody>
          <a:bodyPr wrap="square" rtlCol="0">
            <a:spAutoFit/>
          </a:bodyPr>
          <a:lstStyle/>
          <a:p>
            <a:r>
              <a:rPr lang="en-US" altLang="zh-CN" dirty="0"/>
              <a:t>1. </a:t>
            </a:r>
            <a:r>
              <a:rPr lang="zh-CN" altLang="en-US" dirty="0"/>
              <a:t>修改</a:t>
            </a:r>
            <a:r>
              <a:rPr lang="zh-CN" altLang="en-US" b="1" dirty="0"/>
              <a:t>语法结构</a:t>
            </a:r>
            <a:r>
              <a:rPr lang="zh-CN" altLang="en-US" dirty="0"/>
              <a:t>使得</a:t>
            </a:r>
            <a:br>
              <a:rPr lang="en-US" altLang="zh-CN" dirty="0"/>
            </a:br>
            <a:r>
              <a:rPr lang="zh-CN" altLang="en-US" dirty="0"/>
              <a:t>释义最小变化</a:t>
            </a:r>
          </a:p>
        </p:txBody>
      </p:sp>
      <p:sp>
        <p:nvSpPr>
          <p:cNvPr id="4" name="文本框 3">
            <a:extLst>
              <a:ext uri="{FF2B5EF4-FFF2-40B4-BE49-F238E27FC236}">
                <a16:creationId xmlns:a16="http://schemas.microsoft.com/office/drawing/2014/main" id="{21CB9A8E-809D-4224-8C3E-85E3C456C07D}"/>
              </a:ext>
            </a:extLst>
          </p:cNvPr>
          <p:cNvSpPr txBox="1"/>
          <p:nvPr/>
        </p:nvSpPr>
        <p:spPr>
          <a:xfrm>
            <a:off x="9566744" y="3221531"/>
            <a:ext cx="3004268" cy="646331"/>
          </a:xfrm>
          <a:prstGeom prst="rect">
            <a:avLst/>
          </a:prstGeom>
          <a:noFill/>
        </p:spPr>
        <p:txBody>
          <a:bodyPr wrap="square" rtlCol="0">
            <a:spAutoFit/>
          </a:bodyPr>
          <a:lstStyle/>
          <a:p>
            <a:r>
              <a:rPr lang="en-US" altLang="zh-CN" dirty="0"/>
              <a:t>2. </a:t>
            </a:r>
            <a:r>
              <a:rPr lang="zh-CN" altLang="en-US" dirty="0"/>
              <a:t>对于原有</a:t>
            </a:r>
            <a:r>
              <a:rPr lang="en-US" altLang="zh-CN" dirty="0"/>
              <a:t>QA pair</a:t>
            </a:r>
            <a:r>
              <a:rPr lang="zh-CN" altLang="en-US" dirty="0"/>
              <a:t>进行 </a:t>
            </a:r>
            <a:br>
              <a:rPr lang="en-US" altLang="zh-CN" dirty="0"/>
            </a:br>
            <a:r>
              <a:rPr lang="zh-CN" altLang="en-US" b="1" dirty="0"/>
              <a:t>主语、宾语改变</a:t>
            </a:r>
          </a:p>
        </p:txBody>
      </p:sp>
      <p:sp>
        <p:nvSpPr>
          <p:cNvPr id="5" name="矩形 4">
            <a:extLst>
              <a:ext uri="{FF2B5EF4-FFF2-40B4-BE49-F238E27FC236}">
                <a16:creationId xmlns:a16="http://schemas.microsoft.com/office/drawing/2014/main" id="{72F21204-84EC-48F6-8A58-D749405B706C}"/>
              </a:ext>
            </a:extLst>
          </p:cNvPr>
          <p:cNvSpPr/>
          <p:nvPr/>
        </p:nvSpPr>
        <p:spPr>
          <a:xfrm>
            <a:off x="66264" y="-20066"/>
            <a:ext cx="2832827" cy="369332"/>
          </a:xfrm>
          <a:prstGeom prst="rect">
            <a:avLst/>
          </a:prstGeom>
        </p:spPr>
        <p:txBody>
          <a:bodyPr wrap="none">
            <a:spAutoFit/>
          </a:bodyPr>
          <a:lstStyle/>
          <a:p>
            <a:r>
              <a:rPr lang="en-US" altLang="zh-CN" b="1" dirty="0"/>
              <a:t>Synthetic Augmentations</a:t>
            </a:r>
            <a:endParaRPr lang="zh-CN" altLang="en-US" b="1" dirty="0"/>
          </a:p>
        </p:txBody>
      </p:sp>
    </p:spTree>
    <p:extLst>
      <p:ext uri="{BB962C8B-B14F-4D97-AF65-F5344CB8AC3E}">
        <p14:creationId xmlns:p14="http://schemas.microsoft.com/office/powerpoint/2010/main" val="8046480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87485C6-32FF-45CC-95B8-2769F1F098C0}"/>
              </a:ext>
            </a:extLst>
          </p:cNvPr>
          <p:cNvPicPr>
            <a:picLocks noChangeAspect="1"/>
          </p:cNvPicPr>
          <p:nvPr/>
        </p:nvPicPr>
        <p:blipFill rotWithShape="1">
          <a:blip r:embed="rId2"/>
          <a:srcRect l="944" t="4376"/>
          <a:stretch/>
        </p:blipFill>
        <p:spPr>
          <a:xfrm>
            <a:off x="0" y="276751"/>
            <a:ext cx="4723077" cy="4160815"/>
          </a:xfrm>
          <a:prstGeom prst="rect">
            <a:avLst/>
          </a:prstGeom>
        </p:spPr>
      </p:pic>
      <p:sp>
        <p:nvSpPr>
          <p:cNvPr id="3" name="文本框 2">
            <a:extLst>
              <a:ext uri="{FF2B5EF4-FFF2-40B4-BE49-F238E27FC236}">
                <a16:creationId xmlns:a16="http://schemas.microsoft.com/office/drawing/2014/main" id="{18FDE0D8-7985-4D07-A1AC-F2D0A0773ADD}"/>
              </a:ext>
            </a:extLst>
          </p:cNvPr>
          <p:cNvSpPr txBox="1"/>
          <p:nvPr/>
        </p:nvSpPr>
        <p:spPr>
          <a:xfrm>
            <a:off x="659958" y="4500841"/>
            <a:ext cx="3172571" cy="369332"/>
          </a:xfrm>
          <a:prstGeom prst="rect">
            <a:avLst/>
          </a:prstGeom>
          <a:noFill/>
        </p:spPr>
        <p:txBody>
          <a:bodyPr wrap="square" rtlCol="0">
            <a:spAutoFit/>
          </a:bodyPr>
          <a:lstStyle/>
          <a:p>
            <a:r>
              <a:rPr lang="zh-CN" altLang="en-US" b="1" dirty="0"/>
              <a:t>数据集合成</a:t>
            </a:r>
            <a:r>
              <a:rPr lang="en-US" altLang="zh-CN" b="1" dirty="0"/>
              <a:t>BERT</a:t>
            </a:r>
            <a:r>
              <a:rPr lang="zh-CN" altLang="en-US" b="1" dirty="0"/>
              <a:t>实验结果</a:t>
            </a:r>
          </a:p>
        </p:txBody>
      </p:sp>
      <p:pic>
        <p:nvPicPr>
          <p:cNvPr id="4" name="图片 3">
            <a:extLst>
              <a:ext uri="{FF2B5EF4-FFF2-40B4-BE49-F238E27FC236}">
                <a16:creationId xmlns:a16="http://schemas.microsoft.com/office/drawing/2014/main" id="{26148DD2-77BF-4A85-AECE-6E223142AAD1}"/>
              </a:ext>
            </a:extLst>
          </p:cNvPr>
          <p:cNvPicPr>
            <a:picLocks noChangeAspect="1"/>
          </p:cNvPicPr>
          <p:nvPr/>
        </p:nvPicPr>
        <p:blipFill rotWithShape="1">
          <a:blip r:embed="rId3"/>
          <a:srcRect l="2143" t="5395" r="2725"/>
          <a:stretch/>
        </p:blipFill>
        <p:spPr>
          <a:xfrm>
            <a:off x="4412974" y="0"/>
            <a:ext cx="7283395" cy="2649275"/>
          </a:xfrm>
          <a:prstGeom prst="rect">
            <a:avLst/>
          </a:prstGeom>
        </p:spPr>
      </p:pic>
      <p:pic>
        <p:nvPicPr>
          <p:cNvPr id="5" name="图片 4">
            <a:extLst>
              <a:ext uri="{FF2B5EF4-FFF2-40B4-BE49-F238E27FC236}">
                <a16:creationId xmlns:a16="http://schemas.microsoft.com/office/drawing/2014/main" id="{F147342E-FD52-4228-B26E-EBF30CE09334}"/>
              </a:ext>
            </a:extLst>
          </p:cNvPr>
          <p:cNvPicPr>
            <a:picLocks noChangeAspect="1"/>
          </p:cNvPicPr>
          <p:nvPr/>
        </p:nvPicPr>
        <p:blipFill>
          <a:blip r:embed="rId4"/>
          <a:stretch>
            <a:fillRect/>
          </a:stretch>
        </p:blipFill>
        <p:spPr>
          <a:xfrm>
            <a:off x="4818242" y="2822965"/>
            <a:ext cx="6599831" cy="3536960"/>
          </a:xfrm>
          <a:prstGeom prst="rect">
            <a:avLst/>
          </a:prstGeom>
        </p:spPr>
      </p:pic>
      <p:sp>
        <p:nvSpPr>
          <p:cNvPr id="6" name="文本框 5">
            <a:extLst>
              <a:ext uri="{FF2B5EF4-FFF2-40B4-BE49-F238E27FC236}">
                <a16:creationId xmlns:a16="http://schemas.microsoft.com/office/drawing/2014/main" id="{19C2D8BE-13BE-4D4C-9298-BCAC1669A08C}"/>
              </a:ext>
            </a:extLst>
          </p:cNvPr>
          <p:cNvSpPr txBox="1"/>
          <p:nvPr/>
        </p:nvSpPr>
        <p:spPr>
          <a:xfrm>
            <a:off x="850790" y="5096786"/>
            <a:ext cx="3737113" cy="1200329"/>
          </a:xfrm>
          <a:prstGeom prst="rect">
            <a:avLst/>
          </a:prstGeom>
          <a:noFill/>
        </p:spPr>
        <p:txBody>
          <a:bodyPr wrap="square" rtlCol="0">
            <a:spAutoFit/>
          </a:bodyPr>
          <a:lstStyle/>
          <a:p>
            <a:r>
              <a:rPr lang="en-US" altLang="zh-CN" b="1" dirty="0"/>
              <a:t>IC: </a:t>
            </a:r>
            <a:r>
              <a:rPr lang="zh-CN" altLang="en-US" dirty="0"/>
              <a:t>结果几乎不变</a:t>
            </a:r>
            <a:br>
              <a:rPr lang="en-US" altLang="zh-CN" dirty="0"/>
            </a:br>
            <a:r>
              <a:rPr lang="en-US" altLang="zh-CN" b="1" dirty="0"/>
              <a:t>SEARs</a:t>
            </a:r>
            <a:r>
              <a:rPr lang="en-US" altLang="zh-CN" dirty="0"/>
              <a:t>: </a:t>
            </a:r>
            <a:r>
              <a:rPr lang="zh-CN" altLang="en-US" dirty="0"/>
              <a:t>结果几乎不变</a:t>
            </a:r>
            <a:br>
              <a:rPr lang="en-US" altLang="zh-CN" dirty="0"/>
            </a:br>
            <a:r>
              <a:rPr lang="en-US" altLang="zh-CN" b="1" dirty="0"/>
              <a:t>Implication</a:t>
            </a:r>
            <a:r>
              <a:rPr lang="en-US" altLang="zh-CN" dirty="0"/>
              <a:t>: Drop on  </a:t>
            </a:r>
            <a:r>
              <a:rPr lang="en-US" altLang="zh-CN" dirty="0" err="1"/>
              <a:t>NewsQA</a:t>
            </a:r>
            <a:br>
              <a:rPr lang="en-US" altLang="zh-CN" dirty="0"/>
            </a:br>
            <a:r>
              <a:rPr lang="en-US" altLang="zh-CN" b="1" dirty="0"/>
              <a:t>No-Answer</a:t>
            </a:r>
            <a:r>
              <a:rPr lang="en-US" altLang="zh-CN" dirty="0"/>
              <a:t>: all Drop</a:t>
            </a:r>
            <a:endParaRPr lang="zh-CN" altLang="en-US" dirty="0"/>
          </a:p>
        </p:txBody>
      </p:sp>
    </p:spTree>
    <p:extLst>
      <p:ext uri="{BB962C8B-B14F-4D97-AF65-F5344CB8AC3E}">
        <p14:creationId xmlns:p14="http://schemas.microsoft.com/office/powerpoint/2010/main" val="34456097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73562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8970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72C9C33-6E5C-492B-BE69-103892997CB9}"/>
              </a:ext>
            </a:extLst>
          </p:cNvPr>
          <p:cNvSpPr/>
          <p:nvPr/>
        </p:nvSpPr>
        <p:spPr>
          <a:xfrm>
            <a:off x="90113" y="76388"/>
            <a:ext cx="10739564" cy="923330"/>
          </a:xfrm>
          <a:prstGeom prst="rect">
            <a:avLst/>
          </a:prstGeom>
        </p:spPr>
        <p:txBody>
          <a:bodyPr wrap="square">
            <a:spAutoFit/>
          </a:bodyPr>
          <a:lstStyle/>
          <a:p>
            <a:r>
              <a:rPr lang="en-US" altLang="zh-CN" b="1" dirty="0"/>
              <a:t>                               Conversing by Reading: </a:t>
            </a:r>
            <a:br>
              <a:rPr lang="en-US" altLang="zh-CN" b="1" dirty="0"/>
            </a:br>
            <a:r>
              <a:rPr lang="en-US" altLang="zh-CN" b="1" dirty="0" err="1"/>
              <a:t>Contentful</a:t>
            </a:r>
            <a:r>
              <a:rPr lang="en-US" altLang="zh-CN" b="1" dirty="0"/>
              <a:t> Neural Conversation with On-demand Machine Reading</a:t>
            </a:r>
            <a:br>
              <a:rPr lang="en-US" altLang="zh-CN" b="1" dirty="0"/>
            </a:br>
            <a:r>
              <a:rPr lang="en-US" altLang="zh-CN" b="1" dirty="0"/>
              <a:t>ACL2019  </a:t>
            </a:r>
            <a:r>
              <a:rPr lang="zh-CN" altLang="en-US" b="1" dirty="0"/>
              <a:t>微软</a:t>
            </a:r>
            <a:r>
              <a:rPr lang="en-US" altLang="zh-CN" b="1" dirty="0"/>
              <a:t>-</a:t>
            </a:r>
            <a:r>
              <a:rPr lang="zh-CN" altLang="en-US" b="1" dirty="0"/>
              <a:t>华盛顿  </a:t>
            </a:r>
            <a:r>
              <a:rPr lang="en-US" altLang="zh-CN" b="1" dirty="0"/>
              <a:t>|  </a:t>
            </a:r>
            <a:r>
              <a:rPr lang="zh-CN" altLang="en-US" b="1" dirty="0"/>
              <a:t>开源    </a:t>
            </a:r>
            <a:r>
              <a:rPr lang="en-US" altLang="zh-CN" b="1" dirty="0"/>
              <a:t>|  </a:t>
            </a:r>
            <a:r>
              <a:rPr lang="zh-CN" altLang="en-US" b="1" dirty="0"/>
              <a:t>数据集  </a:t>
            </a:r>
            <a:r>
              <a:rPr lang="en-US" altLang="zh-CN" b="1" dirty="0"/>
              <a:t>|    </a:t>
            </a:r>
            <a:r>
              <a:rPr lang="en-US" altLang="zh-CN" dirty="0">
                <a:hlinkClick r:id="rId2"/>
              </a:rPr>
              <a:t>https://github.com/qkaren/converse_reading_cmr</a:t>
            </a:r>
            <a:endParaRPr lang="zh-CN" altLang="en-US" b="1" dirty="0"/>
          </a:p>
        </p:txBody>
      </p:sp>
      <p:sp>
        <p:nvSpPr>
          <p:cNvPr id="3" name="文本框 2">
            <a:extLst>
              <a:ext uri="{FF2B5EF4-FFF2-40B4-BE49-F238E27FC236}">
                <a16:creationId xmlns:a16="http://schemas.microsoft.com/office/drawing/2014/main" id="{493A2BDA-E7C0-4E3C-8291-D2105FF4AFC7}"/>
              </a:ext>
            </a:extLst>
          </p:cNvPr>
          <p:cNvSpPr txBox="1"/>
          <p:nvPr/>
        </p:nvSpPr>
        <p:spPr>
          <a:xfrm>
            <a:off x="333955" y="2741481"/>
            <a:ext cx="3427012" cy="646331"/>
          </a:xfrm>
          <a:prstGeom prst="rect">
            <a:avLst/>
          </a:prstGeom>
          <a:noFill/>
        </p:spPr>
        <p:txBody>
          <a:bodyPr wrap="square" rtlCol="0">
            <a:spAutoFit/>
          </a:bodyPr>
          <a:lstStyle/>
          <a:p>
            <a:r>
              <a:rPr lang="zh-CN" altLang="en-US" dirty="0"/>
              <a:t>目前</a:t>
            </a:r>
            <a:r>
              <a:rPr lang="zh-CN" altLang="en-US" b="1" dirty="0"/>
              <a:t>会话模型</a:t>
            </a:r>
            <a:r>
              <a:rPr lang="en-US" altLang="zh-CN" dirty="0"/>
              <a:t>:</a:t>
            </a:r>
            <a:br>
              <a:rPr lang="en-US" altLang="zh-CN" dirty="0"/>
            </a:br>
            <a:r>
              <a:rPr lang="en-US" altLang="zh-CN" dirty="0"/>
              <a:t>How </a:t>
            </a:r>
            <a:r>
              <a:rPr lang="zh-CN" altLang="en-US" dirty="0"/>
              <a:t>使得回复 平滑、流利</a:t>
            </a:r>
          </a:p>
        </p:txBody>
      </p:sp>
      <p:sp>
        <p:nvSpPr>
          <p:cNvPr id="4" name="文本框 3">
            <a:extLst>
              <a:ext uri="{FF2B5EF4-FFF2-40B4-BE49-F238E27FC236}">
                <a16:creationId xmlns:a16="http://schemas.microsoft.com/office/drawing/2014/main" id="{10D7545F-32AF-456A-A35F-1885A33578C8}"/>
              </a:ext>
            </a:extLst>
          </p:cNvPr>
          <p:cNvSpPr txBox="1"/>
          <p:nvPr/>
        </p:nvSpPr>
        <p:spPr>
          <a:xfrm>
            <a:off x="5616270" y="2803020"/>
            <a:ext cx="3427012" cy="646331"/>
          </a:xfrm>
          <a:prstGeom prst="rect">
            <a:avLst/>
          </a:prstGeom>
          <a:noFill/>
        </p:spPr>
        <p:txBody>
          <a:bodyPr wrap="square" rtlCol="0">
            <a:spAutoFit/>
          </a:bodyPr>
          <a:lstStyle/>
          <a:p>
            <a:r>
              <a:rPr lang="zh-CN" altLang="en-US" b="1" dirty="0"/>
              <a:t>本文数据集</a:t>
            </a:r>
            <a:r>
              <a:rPr lang="en-US" altLang="zh-CN" dirty="0"/>
              <a:t>:</a:t>
            </a:r>
            <a:br>
              <a:rPr lang="en-US" altLang="zh-CN" dirty="0"/>
            </a:br>
            <a:r>
              <a:rPr lang="zh-CN" altLang="en-US" dirty="0"/>
              <a:t>关注于使得回复 充实、不空洞</a:t>
            </a:r>
          </a:p>
        </p:txBody>
      </p:sp>
      <p:sp>
        <p:nvSpPr>
          <p:cNvPr id="5" name="矩形 4">
            <a:extLst>
              <a:ext uri="{FF2B5EF4-FFF2-40B4-BE49-F238E27FC236}">
                <a16:creationId xmlns:a16="http://schemas.microsoft.com/office/drawing/2014/main" id="{C31A4583-B53F-4945-BCBB-42351C55E092}"/>
              </a:ext>
            </a:extLst>
          </p:cNvPr>
          <p:cNvSpPr/>
          <p:nvPr/>
        </p:nvSpPr>
        <p:spPr>
          <a:xfrm>
            <a:off x="189505" y="3856289"/>
            <a:ext cx="8998226" cy="400110"/>
          </a:xfrm>
          <a:prstGeom prst="rect">
            <a:avLst/>
          </a:prstGeom>
        </p:spPr>
        <p:txBody>
          <a:bodyPr wrap="square">
            <a:spAutoFit/>
          </a:bodyPr>
          <a:lstStyle/>
          <a:p>
            <a:r>
              <a:rPr lang="en-US" altLang="zh-CN" sz="2000" dirty="0"/>
              <a:t>jointly </a:t>
            </a:r>
            <a:r>
              <a:rPr lang="en-US" altLang="zh-CN" sz="2000" b="1" dirty="0"/>
              <a:t>models response generation </a:t>
            </a:r>
            <a:r>
              <a:rPr lang="en-US" altLang="zh-CN" sz="2000" dirty="0"/>
              <a:t>and </a:t>
            </a:r>
            <a:r>
              <a:rPr lang="en-US" altLang="zh-CN" sz="2000" b="1" dirty="0"/>
              <a:t>on-demand machine reading</a:t>
            </a:r>
            <a:endParaRPr lang="zh-CN" altLang="en-US" sz="2000" b="1" dirty="0"/>
          </a:p>
        </p:txBody>
      </p:sp>
      <p:sp>
        <p:nvSpPr>
          <p:cNvPr id="6" name="矩形 5">
            <a:extLst>
              <a:ext uri="{FF2B5EF4-FFF2-40B4-BE49-F238E27FC236}">
                <a16:creationId xmlns:a16="http://schemas.microsoft.com/office/drawing/2014/main" id="{FA8DBE9B-47CC-40F1-9CDB-BE7F8E63B55C}"/>
              </a:ext>
            </a:extLst>
          </p:cNvPr>
          <p:cNvSpPr/>
          <p:nvPr/>
        </p:nvSpPr>
        <p:spPr>
          <a:xfrm>
            <a:off x="156373" y="4479694"/>
            <a:ext cx="11701669" cy="1015663"/>
          </a:xfrm>
          <a:prstGeom prst="rect">
            <a:avLst/>
          </a:prstGeom>
        </p:spPr>
        <p:txBody>
          <a:bodyPr wrap="square">
            <a:spAutoFit/>
          </a:bodyPr>
          <a:lstStyle/>
          <a:p>
            <a:r>
              <a:rPr lang="en-US" altLang="zh-CN" sz="2000" dirty="0"/>
              <a:t>The model performs QA-style reading comprehension on this text in response to each conversational turn, thereby allowing for more </a:t>
            </a:r>
            <a:r>
              <a:rPr lang="en-US" altLang="zh-CN" sz="2000" b="1" dirty="0"/>
              <a:t>focused integration of external knowledge </a:t>
            </a:r>
            <a:r>
              <a:rPr lang="en-US" altLang="zh-CN" sz="2000" dirty="0"/>
              <a:t>than has been possible in prior approaches</a:t>
            </a:r>
            <a:endParaRPr lang="zh-CN" altLang="en-US" sz="2000" dirty="0"/>
          </a:p>
        </p:txBody>
      </p:sp>
      <p:sp>
        <p:nvSpPr>
          <p:cNvPr id="7" name="矩形 6">
            <a:extLst>
              <a:ext uri="{FF2B5EF4-FFF2-40B4-BE49-F238E27FC236}">
                <a16:creationId xmlns:a16="http://schemas.microsoft.com/office/drawing/2014/main" id="{03D59EC6-0C01-4C65-83BF-D0161D398DBB}"/>
              </a:ext>
            </a:extLst>
          </p:cNvPr>
          <p:cNvSpPr/>
          <p:nvPr/>
        </p:nvSpPr>
        <p:spPr>
          <a:xfrm>
            <a:off x="189505" y="5762605"/>
            <a:ext cx="11767929" cy="707886"/>
          </a:xfrm>
          <a:prstGeom prst="rect">
            <a:avLst/>
          </a:prstGeom>
        </p:spPr>
        <p:txBody>
          <a:bodyPr wrap="square">
            <a:spAutoFit/>
          </a:bodyPr>
          <a:lstStyle/>
          <a:p>
            <a:r>
              <a:rPr lang="en-US" altLang="zh-CN" sz="2000" dirty="0"/>
              <a:t>new </a:t>
            </a:r>
            <a:r>
              <a:rPr lang="en-US" altLang="zh-CN" sz="2000" b="1" dirty="0"/>
              <a:t>large-scale conversation dataset</a:t>
            </a:r>
            <a:r>
              <a:rPr lang="en-US" altLang="zh-CN" sz="2000" dirty="0"/>
              <a:t> grounded in </a:t>
            </a:r>
            <a:r>
              <a:rPr lang="en-US" altLang="zh-CN" sz="2000" b="1" dirty="0"/>
              <a:t>external web pages </a:t>
            </a:r>
            <a:r>
              <a:rPr lang="en-US" altLang="zh-CN" sz="2000" dirty="0"/>
              <a:t>(</a:t>
            </a:r>
            <a:r>
              <a:rPr lang="en-US" altLang="zh-CN" sz="2000" b="1" dirty="0"/>
              <a:t>2.8M turns</a:t>
            </a:r>
            <a:r>
              <a:rPr lang="en-US" altLang="zh-CN" sz="2000" dirty="0"/>
              <a:t>, </a:t>
            </a:r>
            <a:r>
              <a:rPr lang="en-US" altLang="zh-CN" sz="2000" b="1" dirty="0"/>
              <a:t>7.4M sentences </a:t>
            </a:r>
            <a:r>
              <a:rPr lang="en-US" altLang="zh-CN" sz="2000" dirty="0"/>
              <a:t>of grounding)</a:t>
            </a:r>
            <a:endParaRPr lang="zh-CN" altLang="en-US" sz="2000" dirty="0"/>
          </a:p>
        </p:txBody>
      </p:sp>
      <p:sp>
        <p:nvSpPr>
          <p:cNvPr id="8" name="文本框 7">
            <a:extLst>
              <a:ext uri="{FF2B5EF4-FFF2-40B4-BE49-F238E27FC236}">
                <a16:creationId xmlns:a16="http://schemas.microsoft.com/office/drawing/2014/main" id="{860DBDDA-9A21-48C1-9075-50CFB2CD27D3}"/>
              </a:ext>
            </a:extLst>
          </p:cNvPr>
          <p:cNvSpPr txBox="1"/>
          <p:nvPr/>
        </p:nvSpPr>
        <p:spPr>
          <a:xfrm>
            <a:off x="333955" y="1149754"/>
            <a:ext cx="8709327" cy="1200329"/>
          </a:xfrm>
          <a:prstGeom prst="rect">
            <a:avLst/>
          </a:prstGeom>
          <a:noFill/>
        </p:spPr>
        <p:txBody>
          <a:bodyPr wrap="square" rtlCol="0">
            <a:spAutoFit/>
          </a:bodyPr>
          <a:lstStyle/>
          <a:p>
            <a:r>
              <a:rPr lang="zh-CN" altLang="en-US" b="1" dirty="0"/>
              <a:t>贡献</a:t>
            </a:r>
            <a:r>
              <a:rPr lang="en-US" altLang="zh-CN" b="1" dirty="0"/>
              <a:t>: </a:t>
            </a:r>
            <a:br>
              <a:rPr lang="en-US" altLang="zh-CN" dirty="0"/>
            </a:br>
            <a:r>
              <a:rPr lang="en-US" altLang="zh-CN" dirty="0"/>
              <a:t>1. dialog response </a:t>
            </a:r>
            <a:r>
              <a:rPr lang="en-US" altLang="zh-CN" dirty="0">
                <a:sym typeface="Wingdings" panose="05000000000000000000" pitchFamily="2" charset="2"/>
              </a:rPr>
              <a:t> MRC</a:t>
            </a:r>
            <a:r>
              <a:rPr lang="zh-CN" altLang="en-US" dirty="0">
                <a:sym typeface="Wingdings" panose="05000000000000000000" pitchFamily="2" charset="2"/>
              </a:rPr>
              <a:t>方法</a:t>
            </a:r>
            <a:r>
              <a:rPr lang="en-US" altLang="zh-CN" dirty="0">
                <a:sym typeface="Wingdings" panose="05000000000000000000" pitchFamily="2" charset="2"/>
              </a:rPr>
              <a:t>+</a:t>
            </a:r>
            <a:r>
              <a:rPr lang="zh-CN" altLang="en-US" dirty="0">
                <a:sym typeface="Wingdings" panose="05000000000000000000" pitchFamily="2" charset="2"/>
              </a:rPr>
              <a:t>生成  </a:t>
            </a:r>
            <a:br>
              <a:rPr lang="en-US" altLang="zh-CN" dirty="0">
                <a:sym typeface="Wingdings" panose="05000000000000000000" pitchFamily="2" charset="2"/>
              </a:rPr>
            </a:br>
            <a:r>
              <a:rPr lang="en-US" altLang="zh-CN" dirty="0">
                <a:sym typeface="Wingdings" panose="05000000000000000000" pitchFamily="2" charset="2"/>
              </a:rPr>
              <a:t>2. </a:t>
            </a:r>
            <a:r>
              <a:rPr lang="zh-CN" altLang="en-US" dirty="0">
                <a:sym typeface="Wingdings" panose="05000000000000000000" pitchFamily="2" charset="2"/>
              </a:rPr>
              <a:t>大型 的基于 </a:t>
            </a:r>
            <a:r>
              <a:rPr lang="en-US" altLang="zh-CN" dirty="0">
                <a:sym typeface="Wingdings" panose="05000000000000000000" pitchFamily="2" charset="2"/>
              </a:rPr>
              <a:t>reddit </a:t>
            </a:r>
            <a:r>
              <a:rPr lang="zh-CN" altLang="en-US" dirty="0">
                <a:sym typeface="Wingdings" panose="05000000000000000000" pitchFamily="2" charset="2"/>
              </a:rPr>
              <a:t>和 </a:t>
            </a:r>
            <a:r>
              <a:rPr lang="en-US" altLang="zh-CN" dirty="0" err="1">
                <a:sym typeface="Wingdings" panose="05000000000000000000" pitchFamily="2" charset="2"/>
              </a:rPr>
              <a:t>wikipedia</a:t>
            </a:r>
            <a:r>
              <a:rPr lang="zh-CN" altLang="en-US" dirty="0">
                <a:sym typeface="Wingdings" panose="05000000000000000000" pitchFamily="2" charset="2"/>
              </a:rPr>
              <a:t>的</a:t>
            </a:r>
            <a:r>
              <a:rPr lang="zh-CN" altLang="en-US" b="1" dirty="0">
                <a:sym typeface="Wingdings" panose="05000000000000000000" pitchFamily="2" charset="2"/>
              </a:rPr>
              <a:t>数据集</a:t>
            </a:r>
            <a:r>
              <a:rPr lang="en-US" altLang="zh-CN" dirty="0">
                <a:sym typeface="Wingdings" panose="05000000000000000000" pitchFamily="2" charset="2"/>
              </a:rPr>
              <a:t>[</a:t>
            </a:r>
            <a:r>
              <a:rPr lang="zh-CN" altLang="en-US" dirty="0">
                <a:sym typeface="Wingdings" panose="05000000000000000000" pitchFamily="2" charset="2"/>
              </a:rPr>
              <a:t>已经开源 </a:t>
            </a:r>
            <a:r>
              <a:rPr lang="en-US" altLang="zh-CN" dirty="0">
                <a:sym typeface="Wingdings" panose="05000000000000000000" pitchFamily="2" charset="2"/>
              </a:rPr>
              <a:t>]</a:t>
            </a:r>
            <a:r>
              <a:rPr lang="zh-CN" altLang="en-US" dirty="0">
                <a:sym typeface="Wingdings" panose="05000000000000000000" pitchFamily="2" charset="2"/>
              </a:rPr>
              <a:t>  </a:t>
            </a:r>
            <a:br>
              <a:rPr lang="en-US" altLang="zh-CN" dirty="0">
                <a:sym typeface="Wingdings" panose="05000000000000000000" pitchFamily="2" charset="2"/>
              </a:rPr>
            </a:br>
            <a:r>
              <a:rPr lang="en-US" altLang="zh-CN" dirty="0">
                <a:sym typeface="Wingdings" panose="05000000000000000000" pitchFamily="2" charset="2"/>
              </a:rPr>
              <a:t>3. </a:t>
            </a:r>
            <a:r>
              <a:rPr lang="zh-CN" altLang="en-US" dirty="0">
                <a:sym typeface="Wingdings" panose="05000000000000000000" pitchFamily="2" charset="2"/>
              </a:rPr>
              <a:t>数据取权重的   </a:t>
            </a:r>
            <a:r>
              <a:rPr lang="en-US" altLang="zh-CN" dirty="0">
                <a:sym typeface="Wingdings" panose="05000000000000000000" pitchFamily="2" charset="2"/>
              </a:rPr>
              <a:t>data weighted </a:t>
            </a:r>
            <a:r>
              <a:rPr lang="en-US" altLang="zh-CN" dirty="0" err="1">
                <a:sym typeface="Wingdings" panose="05000000000000000000" pitchFamily="2" charset="2"/>
              </a:rPr>
              <a:t>schame</a:t>
            </a:r>
            <a:r>
              <a:rPr lang="en-US" altLang="zh-CN" dirty="0">
                <a:sym typeface="Wingdings" panose="05000000000000000000" pitchFamily="2" charset="2"/>
              </a:rPr>
              <a:t> </a:t>
            </a:r>
            <a:r>
              <a:rPr lang="zh-CN" altLang="en-US" dirty="0">
                <a:sym typeface="Wingdings" panose="05000000000000000000" pitchFamily="2" charset="2"/>
              </a:rPr>
              <a:t>机制 </a:t>
            </a:r>
            <a:endParaRPr lang="zh-CN" altLang="en-US" dirty="0"/>
          </a:p>
        </p:txBody>
      </p:sp>
      <p:sp>
        <p:nvSpPr>
          <p:cNvPr id="10" name="箭头: 右 9">
            <a:extLst>
              <a:ext uri="{FF2B5EF4-FFF2-40B4-BE49-F238E27FC236}">
                <a16:creationId xmlns:a16="http://schemas.microsoft.com/office/drawing/2014/main" id="{1CF1AB06-E50C-4906-8386-FA12E368F391}"/>
              </a:ext>
            </a:extLst>
          </p:cNvPr>
          <p:cNvSpPr/>
          <p:nvPr/>
        </p:nvSpPr>
        <p:spPr>
          <a:xfrm>
            <a:off x="3975652" y="2861429"/>
            <a:ext cx="922352" cy="4835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2577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602DE35-3D7B-4833-94F3-9E4C49A08968}"/>
              </a:ext>
            </a:extLst>
          </p:cNvPr>
          <p:cNvPicPr>
            <a:picLocks noChangeAspect="1"/>
          </p:cNvPicPr>
          <p:nvPr/>
        </p:nvPicPr>
        <p:blipFill rotWithShape="1">
          <a:blip r:embed="rId2"/>
          <a:srcRect t="1739"/>
          <a:stretch/>
        </p:blipFill>
        <p:spPr>
          <a:xfrm>
            <a:off x="631620" y="0"/>
            <a:ext cx="5761229" cy="6738731"/>
          </a:xfrm>
          <a:prstGeom prst="rect">
            <a:avLst/>
          </a:prstGeom>
        </p:spPr>
      </p:pic>
    </p:spTree>
    <p:extLst>
      <p:ext uri="{BB962C8B-B14F-4D97-AF65-F5344CB8AC3E}">
        <p14:creationId xmlns:p14="http://schemas.microsoft.com/office/powerpoint/2010/main" val="26399712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2C9EC28-8616-4053-95C2-78D426529AF9}"/>
              </a:ext>
            </a:extLst>
          </p:cNvPr>
          <p:cNvPicPr>
            <a:picLocks noChangeAspect="1"/>
          </p:cNvPicPr>
          <p:nvPr/>
        </p:nvPicPr>
        <p:blipFill>
          <a:blip r:embed="rId2"/>
          <a:stretch>
            <a:fillRect/>
          </a:stretch>
        </p:blipFill>
        <p:spPr>
          <a:xfrm>
            <a:off x="634944" y="230588"/>
            <a:ext cx="9286875" cy="2647950"/>
          </a:xfrm>
          <a:prstGeom prst="rect">
            <a:avLst/>
          </a:prstGeom>
        </p:spPr>
      </p:pic>
      <p:pic>
        <p:nvPicPr>
          <p:cNvPr id="3" name="图片 2">
            <a:extLst>
              <a:ext uri="{FF2B5EF4-FFF2-40B4-BE49-F238E27FC236}">
                <a16:creationId xmlns:a16="http://schemas.microsoft.com/office/drawing/2014/main" id="{2A842D41-114C-468B-A636-70F665321FE5}"/>
              </a:ext>
            </a:extLst>
          </p:cNvPr>
          <p:cNvPicPr>
            <a:picLocks noChangeAspect="1"/>
          </p:cNvPicPr>
          <p:nvPr/>
        </p:nvPicPr>
        <p:blipFill>
          <a:blip r:embed="rId3"/>
          <a:stretch>
            <a:fillRect/>
          </a:stretch>
        </p:blipFill>
        <p:spPr>
          <a:xfrm>
            <a:off x="685302" y="3310770"/>
            <a:ext cx="4210050" cy="2543175"/>
          </a:xfrm>
          <a:prstGeom prst="rect">
            <a:avLst/>
          </a:prstGeom>
        </p:spPr>
      </p:pic>
      <p:sp>
        <p:nvSpPr>
          <p:cNvPr id="4" name="文本框 3">
            <a:extLst>
              <a:ext uri="{FF2B5EF4-FFF2-40B4-BE49-F238E27FC236}">
                <a16:creationId xmlns:a16="http://schemas.microsoft.com/office/drawing/2014/main" id="{A58C8297-615C-4FBE-8E92-5D3472FE086B}"/>
              </a:ext>
            </a:extLst>
          </p:cNvPr>
          <p:cNvSpPr txBox="1"/>
          <p:nvPr/>
        </p:nvSpPr>
        <p:spPr>
          <a:xfrm>
            <a:off x="1818199" y="5775612"/>
            <a:ext cx="1781092" cy="369332"/>
          </a:xfrm>
          <a:prstGeom prst="rect">
            <a:avLst/>
          </a:prstGeom>
          <a:noFill/>
        </p:spPr>
        <p:txBody>
          <a:bodyPr wrap="square" rtlCol="0">
            <a:spAutoFit/>
          </a:bodyPr>
          <a:lstStyle/>
          <a:p>
            <a:r>
              <a:rPr lang="zh-CN" altLang="en-US" dirty="0"/>
              <a:t>数据集统计</a:t>
            </a:r>
          </a:p>
        </p:txBody>
      </p:sp>
      <p:sp>
        <p:nvSpPr>
          <p:cNvPr id="5" name="文本框 4">
            <a:extLst>
              <a:ext uri="{FF2B5EF4-FFF2-40B4-BE49-F238E27FC236}">
                <a16:creationId xmlns:a16="http://schemas.microsoft.com/office/drawing/2014/main" id="{68548833-0977-4DF5-9B3B-8D2FC078DA43}"/>
              </a:ext>
            </a:extLst>
          </p:cNvPr>
          <p:cNvSpPr txBox="1"/>
          <p:nvPr/>
        </p:nvSpPr>
        <p:spPr>
          <a:xfrm>
            <a:off x="5714049" y="3694794"/>
            <a:ext cx="5505242" cy="2585323"/>
          </a:xfrm>
          <a:prstGeom prst="rect">
            <a:avLst/>
          </a:prstGeom>
          <a:noFill/>
        </p:spPr>
        <p:txBody>
          <a:bodyPr wrap="square" rtlCol="0">
            <a:spAutoFit/>
          </a:bodyPr>
          <a:lstStyle/>
          <a:p>
            <a:r>
              <a:rPr lang="en-US" altLang="zh-CN" dirty="0"/>
              <a:t>1.  Reddit</a:t>
            </a:r>
            <a:r>
              <a:rPr lang="zh-CN" altLang="en-US" dirty="0"/>
              <a:t>中 </a:t>
            </a:r>
            <a:r>
              <a:rPr lang="en-US" altLang="zh-CN" dirty="0"/>
              <a:t>178</a:t>
            </a:r>
            <a:r>
              <a:rPr lang="zh-CN" altLang="en-US" dirty="0"/>
              <a:t>相关的</a:t>
            </a:r>
            <a:r>
              <a:rPr lang="en-US" altLang="zh-CN" dirty="0"/>
              <a:t>subreddits &amp; 226 web domain</a:t>
            </a:r>
            <a:br>
              <a:rPr lang="en-US" altLang="zh-CN" dirty="0"/>
            </a:br>
            <a:r>
              <a:rPr lang="en-US" altLang="zh-CN" dirty="0"/>
              <a:t>2. </a:t>
            </a:r>
            <a:r>
              <a:rPr lang="zh-CN" altLang="en-US" dirty="0"/>
              <a:t>按照年份对于数据集进行划分</a:t>
            </a:r>
            <a:br>
              <a:rPr lang="en-US" altLang="zh-CN" dirty="0"/>
            </a:br>
            <a:r>
              <a:rPr lang="en-US" altLang="zh-CN" dirty="0"/>
              <a:t>3. For the test set, we select conversational turns for which </a:t>
            </a:r>
            <a:r>
              <a:rPr lang="en-US" altLang="zh-CN" b="1" dirty="0"/>
              <a:t>6 or more responses </a:t>
            </a:r>
            <a:r>
              <a:rPr lang="en-US" altLang="zh-CN" dirty="0"/>
              <a:t>were available, in order to create a multi-reference test set.</a:t>
            </a:r>
            <a:br>
              <a:rPr lang="en-US" altLang="zh-CN" dirty="0"/>
            </a:br>
            <a:r>
              <a:rPr lang="en-US" altLang="zh-CN" dirty="0"/>
              <a:t>4. For each instance, we set aside one of the 6 human responses to assess human performance on this task, and the remaining 5 responses serve as ground truths for evaluating different system   </a:t>
            </a:r>
            <a:endParaRPr lang="zh-CN" altLang="en-US" dirty="0"/>
          </a:p>
        </p:txBody>
      </p:sp>
      <p:sp>
        <p:nvSpPr>
          <p:cNvPr id="6" name="文本框 5">
            <a:extLst>
              <a:ext uri="{FF2B5EF4-FFF2-40B4-BE49-F238E27FC236}">
                <a16:creationId xmlns:a16="http://schemas.microsoft.com/office/drawing/2014/main" id="{E23D3DE9-3C61-4B14-836F-A326665AEEEF}"/>
              </a:ext>
            </a:extLst>
          </p:cNvPr>
          <p:cNvSpPr txBox="1"/>
          <p:nvPr/>
        </p:nvSpPr>
        <p:spPr>
          <a:xfrm>
            <a:off x="5266707" y="3152393"/>
            <a:ext cx="4059886" cy="369332"/>
          </a:xfrm>
          <a:prstGeom prst="rect">
            <a:avLst/>
          </a:prstGeom>
          <a:noFill/>
        </p:spPr>
        <p:txBody>
          <a:bodyPr wrap="square" rtlCol="0">
            <a:spAutoFit/>
          </a:bodyPr>
          <a:lstStyle/>
          <a:p>
            <a:r>
              <a:rPr lang="zh-CN" altLang="en-US" b="1" dirty="0"/>
              <a:t>数据集收集过程</a:t>
            </a:r>
            <a:r>
              <a:rPr lang="en-US" altLang="zh-CN" b="1" dirty="0"/>
              <a:t>: </a:t>
            </a:r>
            <a:endParaRPr lang="zh-CN" altLang="en-US" b="1" dirty="0"/>
          </a:p>
        </p:txBody>
      </p:sp>
      <p:sp>
        <p:nvSpPr>
          <p:cNvPr id="7" name="文本框 6">
            <a:extLst>
              <a:ext uri="{FF2B5EF4-FFF2-40B4-BE49-F238E27FC236}">
                <a16:creationId xmlns:a16="http://schemas.microsoft.com/office/drawing/2014/main" id="{0B4B6C09-D1C3-429F-9613-1D296E932BD0}"/>
              </a:ext>
            </a:extLst>
          </p:cNvPr>
          <p:cNvSpPr txBox="1"/>
          <p:nvPr/>
        </p:nvSpPr>
        <p:spPr>
          <a:xfrm>
            <a:off x="3498574" y="2777633"/>
            <a:ext cx="1916264" cy="369332"/>
          </a:xfrm>
          <a:prstGeom prst="rect">
            <a:avLst/>
          </a:prstGeom>
          <a:noFill/>
        </p:spPr>
        <p:txBody>
          <a:bodyPr wrap="square" rtlCol="0">
            <a:spAutoFit/>
          </a:bodyPr>
          <a:lstStyle/>
          <a:p>
            <a:r>
              <a:rPr lang="en-US" altLang="zh-CN" b="1" dirty="0"/>
              <a:t>Baseline </a:t>
            </a:r>
            <a:r>
              <a:rPr lang="zh-CN" altLang="en-US" b="1" dirty="0"/>
              <a:t>模型</a:t>
            </a:r>
          </a:p>
        </p:txBody>
      </p:sp>
    </p:spTree>
    <p:extLst>
      <p:ext uri="{BB962C8B-B14F-4D97-AF65-F5344CB8AC3E}">
        <p14:creationId xmlns:p14="http://schemas.microsoft.com/office/powerpoint/2010/main" val="34731563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44B81F1-514D-42CE-B2D1-F0E0B624B59B}"/>
              </a:ext>
            </a:extLst>
          </p:cNvPr>
          <p:cNvSpPr txBox="1"/>
          <p:nvPr/>
        </p:nvSpPr>
        <p:spPr>
          <a:xfrm>
            <a:off x="294198" y="524786"/>
            <a:ext cx="11330609" cy="3416320"/>
          </a:xfrm>
          <a:prstGeom prst="rect">
            <a:avLst/>
          </a:prstGeom>
          <a:noFill/>
        </p:spPr>
        <p:txBody>
          <a:bodyPr wrap="square" rtlCol="0">
            <a:spAutoFit/>
          </a:bodyPr>
          <a:lstStyle/>
          <a:p>
            <a:r>
              <a:rPr lang="zh-CN" altLang="en-US" b="1" dirty="0"/>
              <a:t>总结</a:t>
            </a:r>
            <a:r>
              <a:rPr lang="en-US" altLang="zh-CN" b="1" dirty="0"/>
              <a:t>: </a:t>
            </a:r>
            <a:br>
              <a:rPr lang="en-US" altLang="zh-CN" dirty="0"/>
            </a:br>
            <a:br>
              <a:rPr lang="en-US" altLang="zh-CN" dirty="0"/>
            </a:br>
            <a:r>
              <a:rPr lang="en-US" altLang="zh-CN" dirty="0"/>
              <a:t>1. </a:t>
            </a:r>
            <a:r>
              <a:rPr lang="zh-CN" altLang="en-US" dirty="0"/>
              <a:t>文章的出发点是为了使得 对话回复  不仅仅是具有连贯性，而且具有 内容充实性。 </a:t>
            </a:r>
            <a:br>
              <a:rPr lang="en-US" altLang="zh-CN" dirty="0"/>
            </a:br>
            <a:r>
              <a:rPr lang="en-US" altLang="zh-CN" dirty="0"/>
              <a:t>2. </a:t>
            </a:r>
            <a:r>
              <a:rPr lang="zh-CN" altLang="en-US" dirty="0"/>
              <a:t>自己构建了一个数据集</a:t>
            </a:r>
            <a:r>
              <a:rPr lang="en-US" altLang="zh-CN" dirty="0"/>
              <a:t>(</a:t>
            </a:r>
            <a:r>
              <a:rPr lang="zh-CN" altLang="en-US" dirty="0"/>
              <a:t>数据中回复来源于人们对于文章的讨论，所以回复都是和文章内容相关的</a:t>
            </a:r>
            <a:r>
              <a:rPr lang="en-US" altLang="zh-CN" dirty="0"/>
              <a:t>)</a:t>
            </a:r>
            <a:r>
              <a:rPr lang="zh-CN" altLang="en-US" dirty="0"/>
              <a:t>  来测试当前模型的不足，然后提出 </a:t>
            </a:r>
            <a:r>
              <a:rPr lang="en-US" altLang="zh-CN" dirty="0"/>
              <a:t>MRC+</a:t>
            </a:r>
            <a:r>
              <a:rPr lang="zh-CN" altLang="en-US" dirty="0"/>
              <a:t>对话回复的模型。 </a:t>
            </a:r>
            <a:br>
              <a:rPr lang="en-US" altLang="zh-CN" dirty="0"/>
            </a:br>
            <a:r>
              <a:rPr lang="en-US" altLang="zh-CN" dirty="0"/>
              <a:t>3. </a:t>
            </a:r>
            <a:r>
              <a:rPr lang="zh-CN" altLang="en-US" dirty="0"/>
              <a:t>数据集方面 可以作为 </a:t>
            </a:r>
            <a:r>
              <a:rPr lang="en-US" altLang="zh-CN" dirty="0"/>
              <a:t>MRC</a:t>
            </a:r>
            <a:r>
              <a:rPr lang="zh-CN" altLang="en-US" dirty="0"/>
              <a:t>的数据集，答案为  </a:t>
            </a:r>
            <a:r>
              <a:rPr lang="en-US" altLang="zh-CN" dirty="0"/>
              <a:t>free-form text</a:t>
            </a:r>
            <a:r>
              <a:rPr lang="zh-CN" altLang="en-US" dirty="0"/>
              <a:t>就行。  但是数据集这块文章没有写的很清楚，</a:t>
            </a:r>
            <a:endParaRPr lang="en-US" altLang="zh-CN" dirty="0"/>
          </a:p>
          <a:p>
            <a:r>
              <a:rPr lang="en-US" altLang="zh-CN" dirty="0"/>
              <a:t>4. </a:t>
            </a:r>
            <a:r>
              <a:rPr lang="zh-CN" altLang="en-US" dirty="0"/>
              <a:t>文章中 提到了 三种评价方式。 但是从</a:t>
            </a:r>
            <a:r>
              <a:rPr lang="en-US" altLang="zh-CN" dirty="0"/>
              <a:t>MRC</a:t>
            </a:r>
            <a:r>
              <a:rPr lang="zh-CN" altLang="en-US" dirty="0"/>
              <a:t>角度看，并没有必要，能参考的可能就是  后面做实验的时候，多加一个数据集。  </a:t>
            </a:r>
            <a:br>
              <a:rPr lang="en-US" altLang="zh-CN" dirty="0"/>
            </a:br>
            <a:r>
              <a:rPr lang="en-US" altLang="zh-CN" dirty="0"/>
              <a:t>5. </a:t>
            </a:r>
            <a:r>
              <a:rPr lang="zh-CN" altLang="en-US" dirty="0"/>
              <a:t>会话阅读理解的问题</a:t>
            </a:r>
            <a:r>
              <a:rPr lang="en-US" altLang="zh-CN" dirty="0"/>
              <a:t>: </a:t>
            </a:r>
            <a:br>
              <a:rPr lang="en-US" altLang="zh-CN" dirty="0"/>
            </a:br>
            <a:r>
              <a:rPr lang="en-US" altLang="zh-CN" dirty="0"/>
              <a:t>5.1 </a:t>
            </a:r>
            <a:r>
              <a:rPr lang="en-US" altLang="zh-CN" dirty="0" err="1"/>
              <a:t>CoQA</a:t>
            </a:r>
            <a:r>
              <a:rPr lang="en-US" altLang="zh-CN" dirty="0"/>
              <a:t> </a:t>
            </a:r>
          </a:p>
          <a:p>
            <a:r>
              <a:rPr lang="en-US" altLang="zh-CN" dirty="0"/>
              <a:t>5.2 </a:t>
            </a:r>
            <a:r>
              <a:rPr lang="en-US" altLang="zh-CN" dirty="0" err="1"/>
              <a:t>QuAC</a:t>
            </a:r>
            <a:br>
              <a:rPr lang="en-US" altLang="zh-CN" dirty="0"/>
            </a:br>
            <a:r>
              <a:rPr lang="en-US" altLang="zh-CN" dirty="0"/>
              <a:t>5.3 </a:t>
            </a:r>
            <a:r>
              <a:rPr lang="zh-CN" altLang="en-US" dirty="0"/>
              <a:t>这个数据集</a:t>
            </a:r>
            <a:r>
              <a:rPr lang="en-US" altLang="zh-CN" dirty="0"/>
              <a:t>[</a:t>
            </a:r>
            <a:r>
              <a:rPr lang="zh-CN" altLang="en-US" dirty="0"/>
              <a:t>偏聊天，但是非问答</a:t>
            </a:r>
            <a:r>
              <a:rPr lang="en-US" altLang="zh-CN" dirty="0"/>
              <a:t>]</a:t>
            </a:r>
            <a:endParaRPr lang="zh-CN" altLang="en-US" dirty="0"/>
          </a:p>
        </p:txBody>
      </p:sp>
    </p:spTree>
    <p:extLst>
      <p:ext uri="{BB962C8B-B14F-4D97-AF65-F5344CB8AC3E}">
        <p14:creationId xmlns:p14="http://schemas.microsoft.com/office/powerpoint/2010/main" val="3153201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89771EB-09A8-4269-A0E0-80A6A0D319FA}"/>
              </a:ext>
            </a:extLst>
          </p:cNvPr>
          <p:cNvPicPr>
            <a:picLocks noChangeAspect="1"/>
          </p:cNvPicPr>
          <p:nvPr/>
        </p:nvPicPr>
        <p:blipFill>
          <a:blip r:embed="rId2"/>
          <a:stretch>
            <a:fillRect/>
          </a:stretch>
        </p:blipFill>
        <p:spPr>
          <a:xfrm>
            <a:off x="0" y="76200"/>
            <a:ext cx="5291087" cy="1203960"/>
          </a:xfrm>
          <a:prstGeom prst="rect">
            <a:avLst/>
          </a:prstGeom>
        </p:spPr>
      </p:pic>
      <p:pic>
        <p:nvPicPr>
          <p:cNvPr id="3" name="图片 2">
            <a:extLst>
              <a:ext uri="{FF2B5EF4-FFF2-40B4-BE49-F238E27FC236}">
                <a16:creationId xmlns:a16="http://schemas.microsoft.com/office/drawing/2014/main" id="{52F130F8-9028-4329-B524-A29209D5BCB3}"/>
              </a:ext>
            </a:extLst>
          </p:cNvPr>
          <p:cNvPicPr>
            <a:picLocks noChangeAspect="1"/>
          </p:cNvPicPr>
          <p:nvPr/>
        </p:nvPicPr>
        <p:blipFill>
          <a:blip r:embed="rId3"/>
          <a:stretch>
            <a:fillRect/>
          </a:stretch>
        </p:blipFill>
        <p:spPr>
          <a:xfrm>
            <a:off x="439102" y="1409700"/>
            <a:ext cx="3262693" cy="2734627"/>
          </a:xfrm>
          <a:prstGeom prst="rect">
            <a:avLst/>
          </a:prstGeom>
        </p:spPr>
      </p:pic>
      <p:sp>
        <p:nvSpPr>
          <p:cNvPr id="5" name="文本框 4">
            <a:extLst>
              <a:ext uri="{FF2B5EF4-FFF2-40B4-BE49-F238E27FC236}">
                <a16:creationId xmlns:a16="http://schemas.microsoft.com/office/drawing/2014/main" id="{1AF4DBB5-18D8-42AE-A688-589CC68CDC40}"/>
              </a:ext>
            </a:extLst>
          </p:cNvPr>
          <p:cNvSpPr txBox="1"/>
          <p:nvPr/>
        </p:nvSpPr>
        <p:spPr>
          <a:xfrm>
            <a:off x="5291087" y="121920"/>
            <a:ext cx="5120640" cy="923330"/>
          </a:xfrm>
          <a:prstGeom prst="rect">
            <a:avLst/>
          </a:prstGeom>
          <a:noFill/>
        </p:spPr>
        <p:txBody>
          <a:bodyPr wrap="square" rtlCol="0">
            <a:spAutoFit/>
          </a:bodyPr>
          <a:lstStyle/>
          <a:p>
            <a:pPr marL="342900" indent="-342900">
              <a:buAutoNum type="arabicPeriod"/>
            </a:pPr>
            <a:r>
              <a:rPr lang="zh-CN" altLang="en-US" dirty="0"/>
              <a:t>法律领域的阅读理解数据集，两种主要题目类型： </a:t>
            </a:r>
            <a:r>
              <a:rPr lang="en-US" altLang="zh-CN" dirty="0"/>
              <a:t>1) </a:t>
            </a:r>
            <a:r>
              <a:rPr lang="zh-CN" altLang="en-US" dirty="0"/>
              <a:t>知识驱动需要 法律领域背景知识；  </a:t>
            </a:r>
            <a:endParaRPr lang="en-US" altLang="zh-CN" dirty="0"/>
          </a:p>
          <a:p>
            <a:pPr lvl="1"/>
            <a:r>
              <a:rPr lang="en-US" altLang="zh-CN" dirty="0"/>
              <a:t>       2) </a:t>
            </a:r>
            <a:r>
              <a:rPr lang="zh-CN" altLang="en-US" dirty="0"/>
              <a:t>需要对于文本细节进行理解  </a:t>
            </a:r>
          </a:p>
        </p:txBody>
      </p:sp>
      <p:pic>
        <p:nvPicPr>
          <p:cNvPr id="6" name="图片 5">
            <a:extLst>
              <a:ext uri="{FF2B5EF4-FFF2-40B4-BE49-F238E27FC236}">
                <a16:creationId xmlns:a16="http://schemas.microsoft.com/office/drawing/2014/main" id="{BBD6E456-88F5-4A27-A71A-88BBDA469461}"/>
              </a:ext>
            </a:extLst>
          </p:cNvPr>
          <p:cNvPicPr>
            <a:picLocks noChangeAspect="1"/>
          </p:cNvPicPr>
          <p:nvPr/>
        </p:nvPicPr>
        <p:blipFill>
          <a:blip r:embed="rId4"/>
          <a:stretch>
            <a:fillRect/>
          </a:stretch>
        </p:blipFill>
        <p:spPr>
          <a:xfrm>
            <a:off x="3701795" y="1407795"/>
            <a:ext cx="2910840" cy="3274695"/>
          </a:xfrm>
          <a:prstGeom prst="rect">
            <a:avLst/>
          </a:prstGeom>
        </p:spPr>
      </p:pic>
      <p:sp>
        <p:nvSpPr>
          <p:cNvPr id="7" name="文本框 6">
            <a:extLst>
              <a:ext uri="{FF2B5EF4-FFF2-40B4-BE49-F238E27FC236}">
                <a16:creationId xmlns:a16="http://schemas.microsoft.com/office/drawing/2014/main" id="{CD31691B-456D-4030-B442-4B9436DC0DA0}"/>
              </a:ext>
            </a:extLst>
          </p:cNvPr>
          <p:cNvSpPr txBox="1"/>
          <p:nvPr/>
        </p:nvSpPr>
        <p:spPr>
          <a:xfrm>
            <a:off x="3998975" y="4682490"/>
            <a:ext cx="2316480" cy="461665"/>
          </a:xfrm>
          <a:prstGeom prst="rect">
            <a:avLst/>
          </a:prstGeom>
          <a:noFill/>
        </p:spPr>
        <p:txBody>
          <a:bodyPr wrap="square" rtlCol="0">
            <a:spAutoFit/>
          </a:bodyPr>
          <a:lstStyle/>
          <a:p>
            <a:r>
              <a:rPr lang="zh-CN" altLang="en-US" sz="1200" dirty="0"/>
              <a:t>人的思考过程</a:t>
            </a:r>
            <a:r>
              <a:rPr lang="en-US" altLang="zh-CN" sz="1200" dirty="0"/>
              <a:t>:1)</a:t>
            </a:r>
            <a:r>
              <a:rPr lang="zh-CN" altLang="en-US" sz="1200" dirty="0"/>
              <a:t>查直接证据 </a:t>
            </a:r>
            <a:r>
              <a:rPr lang="en-US" altLang="zh-CN" sz="1200" dirty="0"/>
              <a:t>2)</a:t>
            </a:r>
            <a:r>
              <a:rPr lang="zh-CN" altLang="en-US" sz="1200" dirty="0"/>
              <a:t>查额外证据</a:t>
            </a:r>
          </a:p>
        </p:txBody>
      </p:sp>
      <p:pic>
        <p:nvPicPr>
          <p:cNvPr id="8" name="图片 7">
            <a:extLst>
              <a:ext uri="{FF2B5EF4-FFF2-40B4-BE49-F238E27FC236}">
                <a16:creationId xmlns:a16="http://schemas.microsoft.com/office/drawing/2014/main" id="{0707FAFA-65DD-4437-9053-93DABA248948}"/>
              </a:ext>
            </a:extLst>
          </p:cNvPr>
          <p:cNvPicPr>
            <a:picLocks noChangeAspect="1"/>
          </p:cNvPicPr>
          <p:nvPr/>
        </p:nvPicPr>
        <p:blipFill>
          <a:blip r:embed="rId5"/>
          <a:stretch>
            <a:fillRect/>
          </a:stretch>
        </p:blipFill>
        <p:spPr>
          <a:xfrm>
            <a:off x="6498761" y="1381555"/>
            <a:ext cx="2705292" cy="1004978"/>
          </a:xfrm>
          <a:prstGeom prst="rect">
            <a:avLst/>
          </a:prstGeom>
        </p:spPr>
      </p:pic>
      <p:pic>
        <p:nvPicPr>
          <p:cNvPr id="9" name="图片 8">
            <a:extLst>
              <a:ext uri="{FF2B5EF4-FFF2-40B4-BE49-F238E27FC236}">
                <a16:creationId xmlns:a16="http://schemas.microsoft.com/office/drawing/2014/main" id="{CA491E3C-BA46-4F89-B007-CDB3B2BC021A}"/>
              </a:ext>
            </a:extLst>
          </p:cNvPr>
          <p:cNvPicPr>
            <a:picLocks noChangeAspect="1"/>
          </p:cNvPicPr>
          <p:nvPr/>
        </p:nvPicPr>
        <p:blipFill>
          <a:blip r:embed="rId6"/>
          <a:stretch>
            <a:fillRect/>
          </a:stretch>
        </p:blipFill>
        <p:spPr>
          <a:xfrm>
            <a:off x="9192101" y="1188249"/>
            <a:ext cx="3124200" cy="1391589"/>
          </a:xfrm>
          <a:prstGeom prst="rect">
            <a:avLst/>
          </a:prstGeom>
        </p:spPr>
      </p:pic>
      <p:pic>
        <p:nvPicPr>
          <p:cNvPr id="10" name="图片 9">
            <a:extLst>
              <a:ext uri="{FF2B5EF4-FFF2-40B4-BE49-F238E27FC236}">
                <a16:creationId xmlns:a16="http://schemas.microsoft.com/office/drawing/2014/main" id="{CF83F955-8917-4611-9C09-3E2C2A780AE7}"/>
              </a:ext>
            </a:extLst>
          </p:cNvPr>
          <p:cNvPicPr>
            <a:picLocks noChangeAspect="1"/>
          </p:cNvPicPr>
          <p:nvPr/>
        </p:nvPicPr>
        <p:blipFill>
          <a:blip r:embed="rId7"/>
          <a:stretch>
            <a:fillRect/>
          </a:stretch>
        </p:blipFill>
        <p:spPr>
          <a:xfrm>
            <a:off x="6695469" y="2579838"/>
            <a:ext cx="5221012" cy="2830830"/>
          </a:xfrm>
          <a:prstGeom prst="rect">
            <a:avLst/>
          </a:prstGeom>
        </p:spPr>
      </p:pic>
      <p:pic>
        <p:nvPicPr>
          <p:cNvPr id="11" name="图片 10">
            <a:extLst>
              <a:ext uri="{FF2B5EF4-FFF2-40B4-BE49-F238E27FC236}">
                <a16:creationId xmlns:a16="http://schemas.microsoft.com/office/drawing/2014/main" id="{07CBB68F-2297-423E-9537-C0332863AA88}"/>
              </a:ext>
            </a:extLst>
          </p:cNvPr>
          <p:cNvPicPr>
            <a:picLocks noChangeAspect="1"/>
          </p:cNvPicPr>
          <p:nvPr/>
        </p:nvPicPr>
        <p:blipFill>
          <a:blip r:embed="rId8"/>
          <a:stretch>
            <a:fillRect/>
          </a:stretch>
        </p:blipFill>
        <p:spPr>
          <a:xfrm>
            <a:off x="167853" y="4838700"/>
            <a:ext cx="2979024" cy="1778972"/>
          </a:xfrm>
          <a:prstGeom prst="rect">
            <a:avLst/>
          </a:prstGeom>
        </p:spPr>
      </p:pic>
      <p:pic>
        <p:nvPicPr>
          <p:cNvPr id="12" name="图片 11">
            <a:extLst>
              <a:ext uri="{FF2B5EF4-FFF2-40B4-BE49-F238E27FC236}">
                <a16:creationId xmlns:a16="http://schemas.microsoft.com/office/drawing/2014/main" id="{4150596F-D603-4BF0-ACC0-B51110654205}"/>
              </a:ext>
            </a:extLst>
          </p:cNvPr>
          <p:cNvPicPr>
            <a:picLocks noChangeAspect="1"/>
          </p:cNvPicPr>
          <p:nvPr/>
        </p:nvPicPr>
        <p:blipFill>
          <a:blip r:embed="rId9"/>
          <a:stretch>
            <a:fillRect/>
          </a:stretch>
        </p:blipFill>
        <p:spPr>
          <a:xfrm>
            <a:off x="3191072" y="5144155"/>
            <a:ext cx="5312243" cy="1652587"/>
          </a:xfrm>
          <a:prstGeom prst="rect">
            <a:avLst/>
          </a:prstGeom>
        </p:spPr>
      </p:pic>
    </p:spTree>
    <p:extLst>
      <p:ext uri="{BB962C8B-B14F-4D97-AF65-F5344CB8AC3E}">
        <p14:creationId xmlns:p14="http://schemas.microsoft.com/office/powerpoint/2010/main" val="335277521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41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A8AA282-6E86-4200-BF1A-4BD24AB56307}"/>
              </a:ext>
            </a:extLst>
          </p:cNvPr>
          <p:cNvPicPr>
            <a:picLocks noChangeAspect="1"/>
          </p:cNvPicPr>
          <p:nvPr/>
        </p:nvPicPr>
        <p:blipFill>
          <a:blip r:embed="rId2"/>
          <a:stretch>
            <a:fillRect/>
          </a:stretch>
        </p:blipFill>
        <p:spPr>
          <a:xfrm>
            <a:off x="0" y="10064"/>
            <a:ext cx="3364230" cy="908946"/>
          </a:xfrm>
          <a:prstGeom prst="rect">
            <a:avLst/>
          </a:prstGeom>
        </p:spPr>
      </p:pic>
      <p:sp>
        <p:nvSpPr>
          <p:cNvPr id="3" name="文本框 2">
            <a:extLst>
              <a:ext uri="{FF2B5EF4-FFF2-40B4-BE49-F238E27FC236}">
                <a16:creationId xmlns:a16="http://schemas.microsoft.com/office/drawing/2014/main" id="{C40FCAD1-DE0F-4820-B9CE-466A18BDB747}"/>
              </a:ext>
            </a:extLst>
          </p:cNvPr>
          <p:cNvSpPr txBox="1"/>
          <p:nvPr/>
        </p:nvSpPr>
        <p:spPr>
          <a:xfrm>
            <a:off x="716943" y="1618699"/>
            <a:ext cx="1088997" cy="369332"/>
          </a:xfrm>
          <a:prstGeom prst="rect">
            <a:avLst/>
          </a:prstGeom>
          <a:noFill/>
        </p:spPr>
        <p:txBody>
          <a:bodyPr wrap="square" rtlCol="0">
            <a:spAutoFit/>
          </a:bodyPr>
          <a:lstStyle/>
          <a:p>
            <a:r>
              <a:rPr lang="zh-CN" altLang="en-US" dirty="0"/>
              <a:t>开源</a:t>
            </a:r>
          </a:p>
        </p:txBody>
      </p:sp>
      <p:sp>
        <p:nvSpPr>
          <p:cNvPr id="4" name="文本框 3">
            <a:extLst>
              <a:ext uri="{FF2B5EF4-FFF2-40B4-BE49-F238E27FC236}">
                <a16:creationId xmlns:a16="http://schemas.microsoft.com/office/drawing/2014/main" id="{79B612C4-6E76-4CE3-8CB6-9DFC060C4B2A}"/>
              </a:ext>
            </a:extLst>
          </p:cNvPr>
          <p:cNvSpPr txBox="1"/>
          <p:nvPr/>
        </p:nvSpPr>
        <p:spPr>
          <a:xfrm>
            <a:off x="3364230" y="12680"/>
            <a:ext cx="10153816" cy="3416320"/>
          </a:xfrm>
          <a:prstGeom prst="rect">
            <a:avLst/>
          </a:prstGeom>
          <a:noFill/>
        </p:spPr>
        <p:txBody>
          <a:bodyPr wrap="square" rtlCol="0">
            <a:spAutoFit/>
          </a:bodyPr>
          <a:lstStyle/>
          <a:p>
            <a:r>
              <a:rPr lang="zh-CN" altLang="en-US" sz="1200" b="1" dirty="0"/>
              <a:t>动机</a:t>
            </a:r>
            <a:r>
              <a:rPr lang="en-US" altLang="zh-CN" sz="1200" dirty="0"/>
              <a:t>: </a:t>
            </a:r>
            <a:r>
              <a:rPr lang="zh-CN" altLang="en-US" sz="1200" dirty="0"/>
              <a:t>鉴于之前已经有对于 </a:t>
            </a:r>
            <a:r>
              <a:rPr lang="en-US" altLang="zh-CN" sz="1200" dirty="0"/>
              <a:t>pre-trained LM</a:t>
            </a:r>
            <a:r>
              <a:rPr lang="zh-CN" altLang="en-US" sz="1200" dirty="0"/>
              <a:t>中的 语法、词法等的研究，本文尝试对于 </a:t>
            </a:r>
            <a:r>
              <a:rPr lang="en-US" altLang="zh-CN" sz="1200" dirty="0"/>
              <a:t>LM</a:t>
            </a:r>
            <a:r>
              <a:rPr lang="zh-CN" altLang="en-US" sz="1200" dirty="0"/>
              <a:t>中的常识知识进行研究。 </a:t>
            </a:r>
            <a:endParaRPr lang="en-US" altLang="zh-CN" sz="1200" dirty="0"/>
          </a:p>
          <a:p>
            <a:r>
              <a:rPr lang="zh-CN" altLang="en-US" sz="1200" b="1" dirty="0"/>
              <a:t>常识的评价</a:t>
            </a:r>
            <a:r>
              <a:rPr lang="en-US" altLang="zh-CN" sz="1200" dirty="0"/>
              <a:t>: </a:t>
            </a:r>
            <a:br>
              <a:rPr lang="en-US" altLang="zh-CN" sz="1200" dirty="0"/>
            </a:br>
            <a:r>
              <a:rPr lang="en-US" altLang="zh-CN" sz="1200" dirty="0"/>
              <a:t>     1)</a:t>
            </a:r>
            <a:r>
              <a:rPr lang="zh-CN" altLang="en-US" sz="1200" dirty="0"/>
              <a:t> </a:t>
            </a:r>
            <a:r>
              <a:rPr lang="zh-CN" altLang="en-US" sz="1200" b="1" dirty="0"/>
              <a:t>具有 世界常识的能力  </a:t>
            </a:r>
            <a:r>
              <a:rPr lang="en-US" altLang="zh-CN" sz="1200" dirty="0"/>
              <a:t>: </a:t>
            </a:r>
            <a:r>
              <a:rPr lang="zh-CN" altLang="en-US" sz="1200" dirty="0"/>
              <a:t>水往低处流</a:t>
            </a:r>
            <a:endParaRPr lang="en-US" altLang="zh-CN" sz="1200" dirty="0"/>
          </a:p>
          <a:p>
            <a:r>
              <a:rPr lang="en-US" altLang="zh-CN" sz="1200" dirty="0"/>
              <a:t>     2)</a:t>
            </a:r>
            <a:r>
              <a:rPr lang="zh-CN" altLang="en-US" sz="1200" dirty="0"/>
              <a:t> </a:t>
            </a:r>
            <a:r>
              <a:rPr lang="zh-CN" altLang="en-US" sz="1200" b="1" dirty="0"/>
              <a:t>具有一定的常识推理能力</a:t>
            </a:r>
            <a:r>
              <a:rPr lang="en-US" altLang="zh-CN" sz="1200" dirty="0"/>
              <a:t>: </a:t>
            </a:r>
            <a:r>
              <a:rPr lang="zh-CN" altLang="en-US" sz="1200" dirty="0"/>
              <a:t>水往低处流，是因为 地球重力作用</a:t>
            </a:r>
            <a:br>
              <a:rPr lang="en-US" altLang="zh-CN" sz="1200" dirty="0"/>
            </a:br>
            <a:r>
              <a:rPr lang="zh-CN" altLang="en-US" sz="1200" b="1" dirty="0"/>
              <a:t>研究方法</a:t>
            </a:r>
            <a:r>
              <a:rPr lang="en-US" altLang="zh-CN" sz="1200" b="1" dirty="0"/>
              <a:t>:  1 </a:t>
            </a:r>
            <a:br>
              <a:rPr lang="en-US" altLang="zh-CN" sz="1200" dirty="0"/>
            </a:br>
            <a:r>
              <a:rPr lang="en-US" altLang="zh-CN" sz="1200" dirty="0"/>
              <a:t>    </a:t>
            </a:r>
            <a:r>
              <a:rPr lang="en-US" altLang="zh-CN" sz="1200" b="1" dirty="0"/>
              <a:t>1)</a:t>
            </a:r>
            <a:r>
              <a:rPr lang="zh-CN" altLang="en-US" sz="1200" b="1" dirty="0"/>
              <a:t> </a:t>
            </a:r>
            <a:r>
              <a:rPr lang="en-US" altLang="zh-CN" sz="1200" b="1" dirty="0"/>
              <a:t> </a:t>
            </a:r>
            <a:r>
              <a:rPr lang="zh-CN" altLang="en-US" sz="1200" b="1" dirty="0"/>
              <a:t>测试最近的  </a:t>
            </a:r>
            <a:r>
              <a:rPr lang="en-US" altLang="zh-CN" sz="1200" b="1" dirty="0"/>
              <a:t>5 </a:t>
            </a:r>
            <a:r>
              <a:rPr lang="zh-CN" altLang="en-US" sz="1200" b="1" dirty="0"/>
              <a:t>个 </a:t>
            </a:r>
            <a:r>
              <a:rPr lang="en-US" altLang="zh-CN" sz="1200" b="1" dirty="0"/>
              <a:t>pre-trained LM </a:t>
            </a:r>
            <a:r>
              <a:rPr lang="zh-CN" altLang="en-US" sz="1200" b="1" dirty="0"/>
              <a:t>在 </a:t>
            </a:r>
            <a:r>
              <a:rPr lang="en-US" altLang="zh-CN" sz="1200" b="1" dirty="0"/>
              <a:t>7</a:t>
            </a:r>
            <a:r>
              <a:rPr lang="zh-CN" altLang="en-US" sz="1200" b="1" dirty="0"/>
              <a:t>个常识推理数据集上的性能</a:t>
            </a:r>
            <a:r>
              <a:rPr lang="en-US" altLang="zh-CN" sz="1200" b="1" dirty="0"/>
              <a:t>   </a:t>
            </a:r>
          </a:p>
          <a:p>
            <a:r>
              <a:rPr lang="en-US" altLang="zh-CN" sz="1200" dirty="0"/>
              <a:t>    </a:t>
            </a:r>
            <a:r>
              <a:rPr lang="en-US" altLang="zh-CN" sz="1200" b="1" dirty="0"/>
              <a:t>2</a:t>
            </a:r>
            <a:r>
              <a:rPr lang="zh-CN" altLang="en-US" sz="1200" b="1" dirty="0"/>
              <a:t>）</a:t>
            </a:r>
            <a:r>
              <a:rPr lang="en-US" altLang="zh-CN" sz="1200" b="1" dirty="0"/>
              <a:t>7</a:t>
            </a:r>
            <a:r>
              <a:rPr lang="zh-CN" altLang="en-US" sz="1200" b="1" dirty="0"/>
              <a:t>个数据集又分为 </a:t>
            </a:r>
            <a:r>
              <a:rPr lang="en-US" altLang="zh-CN" sz="1200" b="1" dirty="0"/>
              <a:t>word-level  </a:t>
            </a:r>
            <a:r>
              <a:rPr lang="zh-CN" altLang="en-US" sz="1200" b="1" dirty="0"/>
              <a:t>和 </a:t>
            </a:r>
            <a:r>
              <a:rPr lang="en-US" altLang="zh-CN" sz="1200" b="1" dirty="0"/>
              <a:t>sentence-level test   </a:t>
            </a:r>
            <a:br>
              <a:rPr lang="en-US" altLang="zh-CN" sz="1200" dirty="0"/>
            </a:br>
            <a:r>
              <a:rPr lang="en-US" altLang="zh-CN" sz="1200" dirty="0"/>
              <a:t>  </a:t>
            </a:r>
            <a:r>
              <a:rPr lang="zh-CN" altLang="en-US" sz="1200" b="1" dirty="0"/>
              <a:t>结论</a:t>
            </a:r>
            <a:r>
              <a:rPr lang="en-US" altLang="zh-CN" sz="1200" dirty="0"/>
              <a:t>: 1</a:t>
            </a:r>
            <a:r>
              <a:rPr lang="zh-CN" altLang="en-US" sz="1200" dirty="0"/>
              <a:t>） </a:t>
            </a:r>
            <a:r>
              <a:rPr lang="en-US" altLang="zh-CN" sz="1200" dirty="0"/>
              <a:t>LM &gt; </a:t>
            </a:r>
            <a:r>
              <a:rPr lang="zh-CN" altLang="en-US" sz="1200" dirty="0"/>
              <a:t>随机   </a:t>
            </a:r>
            <a:r>
              <a:rPr lang="en-US" altLang="zh-CN" sz="1200" dirty="0"/>
              <a:t>LM</a:t>
            </a:r>
            <a:r>
              <a:rPr lang="zh-CN" altLang="en-US" sz="1200" dirty="0"/>
              <a:t>学习常识有用   </a:t>
            </a:r>
            <a:endParaRPr lang="en-US" altLang="zh-CN" sz="1200" dirty="0"/>
          </a:p>
          <a:p>
            <a:r>
              <a:rPr lang="en-US" altLang="zh-CN" sz="1200" dirty="0"/>
              <a:t>           2) Bi-LM &gt; Uni-LM </a:t>
            </a:r>
            <a:r>
              <a:rPr lang="zh-CN" altLang="en-US" sz="1200" dirty="0"/>
              <a:t>双向有用</a:t>
            </a:r>
            <a:endParaRPr lang="en-US" altLang="zh-CN" sz="1200" dirty="0"/>
          </a:p>
          <a:p>
            <a:r>
              <a:rPr lang="en-US" altLang="zh-CN" sz="1200" dirty="0"/>
              <a:t>           3) Big data &gt; small data </a:t>
            </a:r>
          </a:p>
          <a:p>
            <a:r>
              <a:rPr lang="en-US" altLang="zh-CN" sz="1200" dirty="0"/>
              <a:t>           4) LMs </a:t>
            </a:r>
            <a:r>
              <a:rPr lang="zh-CN" altLang="en-US" sz="1200" dirty="0"/>
              <a:t>有一定的浅层的推理能力</a:t>
            </a:r>
            <a:br>
              <a:rPr lang="en-US" altLang="zh-CN" sz="1200" dirty="0"/>
            </a:br>
            <a:r>
              <a:rPr lang="zh-CN" altLang="en-US" sz="1200" b="1" dirty="0"/>
              <a:t>研究方法： </a:t>
            </a:r>
            <a:r>
              <a:rPr lang="en-US" altLang="zh-CN" sz="1200" b="1" dirty="0"/>
              <a:t>2</a:t>
            </a:r>
            <a:br>
              <a:rPr lang="en-US" altLang="zh-CN" sz="1200" dirty="0"/>
            </a:br>
            <a:r>
              <a:rPr lang="en-US" altLang="zh-CN" sz="1200" b="1" dirty="0"/>
              <a:t>    2)</a:t>
            </a:r>
            <a:r>
              <a:rPr lang="zh-CN" altLang="en-US" sz="1200" b="1" dirty="0"/>
              <a:t> </a:t>
            </a:r>
            <a:r>
              <a:rPr lang="en-US" altLang="zh-CN" sz="1200" b="1" dirty="0"/>
              <a:t>LMs</a:t>
            </a:r>
            <a:r>
              <a:rPr lang="zh-CN" altLang="en-US" sz="1200" b="1" dirty="0"/>
              <a:t>常识的鲁棒性研究  </a:t>
            </a:r>
            <a:r>
              <a:rPr lang="en-US" altLang="zh-CN" sz="1200" b="1" dirty="0"/>
              <a:t>: Dual test  </a:t>
            </a:r>
            <a:br>
              <a:rPr lang="en-US" altLang="zh-CN" sz="1200" dirty="0"/>
            </a:br>
            <a:r>
              <a:rPr lang="en-US" altLang="zh-CN" sz="1200" dirty="0"/>
              <a:t>    </a:t>
            </a:r>
            <a:r>
              <a:rPr lang="zh-CN" altLang="en-US" sz="1200" dirty="0"/>
              <a:t>* 在</a:t>
            </a:r>
            <a:r>
              <a:rPr lang="en-US" altLang="zh-CN" sz="1200" dirty="0"/>
              <a:t>dual </a:t>
            </a:r>
            <a:r>
              <a:rPr lang="zh-CN" altLang="en-US" sz="1200" dirty="0"/>
              <a:t>测试中一个改变，两个结果互相影响，但是对于大多数模型而言，并没有对这些变化敏感，仍然是预测同样的答案；  </a:t>
            </a:r>
            <a:endParaRPr lang="en-US" altLang="zh-CN" sz="1200" dirty="0"/>
          </a:p>
          <a:p>
            <a:r>
              <a:rPr lang="en-US" altLang="zh-CN" sz="1200" dirty="0"/>
              <a:t>    </a:t>
            </a:r>
            <a:r>
              <a:rPr lang="zh-CN" altLang="en-US" sz="1200" dirty="0"/>
              <a:t>* 结论</a:t>
            </a:r>
            <a:r>
              <a:rPr lang="en-US" altLang="zh-CN" sz="1200" dirty="0"/>
              <a:t>: </a:t>
            </a:r>
          </a:p>
          <a:p>
            <a:r>
              <a:rPr lang="en-US" altLang="zh-CN" sz="1200" dirty="0"/>
              <a:t>       1</a:t>
            </a:r>
            <a:r>
              <a:rPr lang="zh-CN" altLang="en-US" sz="1200" dirty="0"/>
              <a:t>） </a:t>
            </a:r>
            <a:r>
              <a:rPr lang="en-US" altLang="zh-CN" sz="1200" dirty="0"/>
              <a:t>LMs</a:t>
            </a:r>
            <a:r>
              <a:rPr lang="zh-CN" altLang="en-US" sz="1200" dirty="0"/>
              <a:t>缺乏对于 常识的深层次理解，缺乏多步骤推理的能力  </a:t>
            </a:r>
            <a:endParaRPr lang="en-US" altLang="zh-CN" sz="1200" dirty="0"/>
          </a:p>
          <a:p>
            <a:r>
              <a:rPr lang="en-US" altLang="zh-CN" sz="1200" dirty="0"/>
              <a:t>        2) </a:t>
            </a:r>
            <a:r>
              <a:rPr lang="zh-CN" altLang="en-US" sz="1200" dirty="0"/>
              <a:t>泛化性不强，可能理解的仅仅表面的知识</a:t>
            </a:r>
            <a:r>
              <a:rPr lang="en-US" altLang="zh-CN" sz="1200" dirty="0"/>
              <a:t> </a:t>
            </a:r>
            <a:br>
              <a:rPr lang="en-US" altLang="zh-CN" sz="1200" dirty="0"/>
            </a:br>
            <a:r>
              <a:rPr lang="en-US" altLang="zh-CN" sz="1200" dirty="0"/>
              <a:t>    </a:t>
            </a:r>
            <a:endParaRPr lang="zh-CN" altLang="en-US" sz="1200" dirty="0"/>
          </a:p>
        </p:txBody>
      </p:sp>
      <p:pic>
        <p:nvPicPr>
          <p:cNvPr id="5" name="图片 4">
            <a:extLst>
              <a:ext uri="{FF2B5EF4-FFF2-40B4-BE49-F238E27FC236}">
                <a16:creationId xmlns:a16="http://schemas.microsoft.com/office/drawing/2014/main" id="{835CEC48-2D5E-4E9E-8833-DF052E11063D}"/>
              </a:ext>
            </a:extLst>
          </p:cNvPr>
          <p:cNvPicPr>
            <a:picLocks noChangeAspect="1"/>
          </p:cNvPicPr>
          <p:nvPr/>
        </p:nvPicPr>
        <p:blipFill>
          <a:blip r:embed="rId3"/>
          <a:stretch>
            <a:fillRect/>
          </a:stretch>
        </p:blipFill>
        <p:spPr>
          <a:xfrm>
            <a:off x="247650" y="3215522"/>
            <a:ext cx="5400675" cy="3356773"/>
          </a:xfrm>
          <a:prstGeom prst="rect">
            <a:avLst/>
          </a:prstGeom>
        </p:spPr>
      </p:pic>
    </p:spTree>
    <p:extLst>
      <p:ext uri="{BB962C8B-B14F-4D97-AF65-F5344CB8AC3E}">
        <p14:creationId xmlns:p14="http://schemas.microsoft.com/office/powerpoint/2010/main" val="230166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464A42-CA78-49D3-9C30-EAF73C47371C}"/>
              </a:ext>
            </a:extLst>
          </p:cNvPr>
          <p:cNvPicPr>
            <a:picLocks noChangeAspect="1"/>
          </p:cNvPicPr>
          <p:nvPr/>
        </p:nvPicPr>
        <p:blipFill>
          <a:blip r:embed="rId3"/>
          <a:stretch>
            <a:fillRect/>
          </a:stretch>
        </p:blipFill>
        <p:spPr>
          <a:xfrm>
            <a:off x="0" y="0"/>
            <a:ext cx="5484693" cy="1397441"/>
          </a:xfrm>
          <a:prstGeom prst="rect">
            <a:avLst/>
          </a:prstGeom>
        </p:spPr>
      </p:pic>
      <p:sp>
        <p:nvSpPr>
          <p:cNvPr id="2" name="文本框 1">
            <a:extLst>
              <a:ext uri="{FF2B5EF4-FFF2-40B4-BE49-F238E27FC236}">
                <a16:creationId xmlns:a16="http://schemas.microsoft.com/office/drawing/2014/main" id="{4BF5889B-28B9-4236-B2F4-B4B7A6532587}"/>
              </a:ext>
            </a:extLst>
          </p:cNvPr>
          <p:cNvSpPr txBox="1"/>
          <p:nvPr/>
        </p:nvSpPr>
        <p:spPr>
          <a:xfrm>
            <a:off x="5971430" y="79513"/>
            <a:ext cx="5732890" cy="4801314"/>
          </a:xfrm>
          <a:prstGeom prst="rect">
            <a:avLst/>
          </a:prstGeom>
          <a:noFill/>
        </p:spPr>
        <p:txBody>
          <a:bodyPr wrap="square" rtlCol="0">
            <a:spAutoFit/>
          </a:bodyPr>
          <a:lstStyle/>
          <a:p>
            <a:r>
              <a:rPr lang="zh-CN" altLang="en-US" dirty="0"/>
              <a:t>分析</a:t>
            </a:r>
            <a:r>
              <a:rPr lang="en-US" altLang="zh-CN" dirty="0"/>
              <a:t>Bert</a:t>
            </a:r>
            <a:r>
              <a:rPr lang="zh-CN" altLang="en-US" dirty="0"/>
              <a:t>中的 句法依存能力</a:t>
            </a:r>
            <a:r>
              <a:rPr lang="en-US" altLang="zh-CN" dirty="0"/>
              <a:t>: </a:t>
            </a:r>
          </a:p>
          <a:p>
            <a:r>
              <a:rPr lang="zh-CN" altLang="en-US" dirty="0"/>
              <a:t>分析 </a:t>
            </a:r>
            <a:r>
              <a:rPr lang="en-US" altLang="zh-CN" dirty="0" err="1"/>
              <a:t>bert</a:t>
            </a:r>
            <a:r>
              <a:rPr lang="zh-CN" altLang="en-US" dirty="0"/>
              <a:t>中 </a:t>
            </a:r>
            <a:r>
              <a:rPr lang="en-US" altLang="zh-CN" dirty="0"/>
              <a:t>head </a:t>
            </a:r>
            <a:r>
              <a:rPr lang="zh-CN" altLang="en-US" dirty="0"/>
              <a:t>是否能捕获</a:t>
            </a:r>
            <a:r>
              <a:rPr lang="en-US" altLang="zh-CN" dirty="0"/>
              <a:t>: </a:t>
            </a:r>
            <a:r>
              <a:rPr lang="zh-CN" altLang="en-US" dirty="0"/>
              <a:t>隐含的句法依赖关系</a:t>
            </a:r>
            <a:endParaRPr lang="en-US" altLang="zh-CN" dirty="0"/>
          </a:p>
          <a:p>
            <a:endParaRPr lang="en-US" altLang="zh-CN" dirty="0"/>
          </a:p>
          <a:p>
            <a:r>
              <a:rPr lang="en-US" altLang="zh-CN" dirty="0"/>
              <a:t>1. </a:t>
            </a:r>
            <a:br>
              <a:rPr lang="en-US" altLang="zh-CN" dirty="0"/>
            </a:br>
            <a:r>
              <a:rPr lang="zh-CN" altLang="en-US" dirty="0"/>
              <a:t>做法</a:t>
            </a:r>
            <a:r>
              <a:rPr lang="en-US" altLang="zh-CN" dirty="0"/>
              <a:t>: 2 method </a:t>
            </a:r>
            <a:r>
              <a:rPr lang="zh-CN" altLang="en-US" dirty="0"/>
              <a:t>：  </a:t>
            </a:r>
            <a:r>
              <a:rPr lang="en-US" altLang="zh-CN" dirty="0">
                <a:sym typeface="Wingdings" panose="05000000000000000000" pitchFamily="2" charset="2"/>
              </a:rPr>
              <a:t></a:t>
            </a:r>
            <a:r>
              <a:rPr lang="zh-CN" altLang="en-US" dirty="0"/>
              <a:t>   </a:t>
            </a:r>
            <a:r>
              <a:rPr lang="en-US" altLang="zh-CN" dirty="0"/>
              <a:t>Extract </a:t>
            </a:r>
            <a:r>
              <a:rPr lang="en-US" altLang="zh-CN" dirty="0">
                <a:sym typeface="Wingdings" panose="05000000000000000000" pitchFamily="2" charset="2"/>
              </a:rPr>
              <a:t> </a:t>
            </a:r>
            <a:r>
              <a:rPr lang="zh-CN" altLang="en-US" dirty="0">
                <a:sym typeface="Wingdings" panose="05000000000000000000" pitchFamily="2" charset="2"/>
              </a:rPr>
              <a:t>与 </a:t>
            </a:r>
            <a:r>
              <a:rPr lang="en-US" altLang="zh-CN" dirty="0">
                <a:sym typeface="Wingdings" panose="05000000000000000000" pitchFamily="2" charset="2"/>
              </a:rPr>
              <a:t>UD trees</a:t>
            </a:r>
            <a:r>
              <a:rPr lang="zh-CN" altLang="en-US" dirty="0">
                <a:sym typeface="Wingdings" panose="05000000000000000000" pitchFamily="2" charset="2"/>
              </a:rPr>
              <a:t>进行比较</a:t>
            </a:r>
            <a:endParaRPr lang="en-US" altLang="zh-CN" dirty="0"/>
          </a:p>
          <a:p>
            <a:r>
              <a:rPr lang="en-US" altLang="zh-CN" dirty="0"/>
              <a:t>    1) take the maximum attention weight  </a:t>
            </a:r>
          </a:p>
          <a:p>
            <a:r>
              <a:rPr lang="en-US" altLang="zh-CN" dirty="0"/>
              <a:t>    2) computing the maximum spanning tree  </a:t>
            </a:r>
          </a:p>
          <a:p>
            <a:endParaRPr lang="en-US" altLang="zh-CN" dirty="0"/>
          </a:p>
          <a:p>
            <a:r>
              <a:rPr lang="zh-CN" altLang="en-US" dirty="0"/>
              <a:t>结论</a:t>
            </a:r>
            <a:r>
              <a:rPr lang="en-US" altLang="zh-CN" dirty="0"/>
              <a:t>: </a:t>
            </a:r>
            <a:r>
              <a:rPr lang="en-US" altLang="zh-CN" dirty="0" err="1"/>
              <a:t>bert</a:t>
            </a:r>
            <a:r>
              <a:rPr lang="en-US" altLang="zh-CN" dirty="0"/>
              <a:t> </a:t>
            </a:r>
            <a:r>
              <a:rPr lang="zh-CN" altLang="en-US" dirty="0"/>
              <a:t>中一些头 可以恢复  依存结构   </a:t>
            </a:r>
            <a:endParaRPr lang="en-US" altLang="zh-CN" dirty="0"/>
          </a:p>
          <a:p>
            <a:endParaRPr lang="en-US" altLang="zh-CN" dirty="0"/>
          </a:p>
          <a:p>
            <a:pPr marL="342900" indent="-342900">
              <a:buAutoNum type="arabicPeriod" startAt="2"/>
            </a:pPr>
            <a:r>
              <a:rPr lang="en-US" altLang="zh-CN" dirty="0"/>
              <a:t>Analyze fine-tune </a:t>
            </a:r>
            <a:r>
              <a:rPr lang="zh-CN" altLang="en-US" dirty="0"/>
              <a:t>之后的结果 </a:t>
            </a:r>
            <a:r>
              <a:rPr lang="en-US" altLang="zh-CN" dirty="0">
                <a:sym typeface="Wingdings" panose="05000000000000000000" pitchFamily="2" charset="2"/>
              </a:rPr>
              <a:t> </a:t>
            </a:r>
            <a:r>
              <a:rPr lang="zh-CN" altLang="en-US" dirty="0">
                <a:sym typeface="Wingdings" panose="05000000000000000000" pitchFamily="2" charset="2"/>
              </a:rPr>
              <a:t>微调是否可以改变</a:t>
            </a:r>
            <a:r>
              <a:rPr lang="en-US" altLang="zh-CN" dirty="0">
                <a:sym typeface="Wingdings" panose="05000000000000000000" pitchFamily="2" charset="2"/>
              </a:rPr>
              <a:t>self-attention head</a:t>
            </a:r>
            <a:r>
              <a:rPr lang="zh-CN" altLang="en-US" dirty="0">
                <a:sym typeface="Wingdings" panose="05000000000000000000" pitchFamily="2" charset="2"/>
              </a:rPr>
              <a:t>的学习模式 </a:t>
            </a:r>
            <a:endParaRPr lang="en-US" altLang="zh-CN" dirty="0"/>
          </a:p>
          <a:p>
            <a:r>
              <a:rPr lang="en-US" altLang="zh-CN" dirty="0"/>
              <a:t> 1) on the syntax-oriented </a:t>
            </a:r>
            <a:r>
              <a:rPr lang="en-US" altLang="zh-CN" dirty="0" err="1"/>
              <a:t>CoLA</a:t>
            </a:r>
            <a:r>
              <a:rPr lang="en-US" altLang="zh-CN" dirty="0"/>
              <a:t> </a:t>
            </a:r>
            <a:r>
              <a:rPr lang="zh-CN" altLang="en-US" dirty="0"/>
              <a:t>数据集  </a:t>
            </a:r>
            <a:endParaRPr lang="en-US" altLang="zh-CN" dirty="0"/>
          </a:p>
          <a:p>
            <a:r>
              <a:rPr lang="en-US" altLang="zh-CN" dirty="0"/>
              <a:t> 2) on the semantic-</a:t>
            </a:r>
            <a:r>
              <a:rPr lang="en-US" altLang="zh-CN" dirty="0" err="1"/>
              <a:t>oriebted</a:t>
            </a:r>
            <a:r>
              <a:rPr lang="en-US" altLang="zh-CN" dirty="0"/>
              <a:t> MNLI </a:t>
            </a:r>
            <a:r>
              <a:rPr lang="zh-CN" altLang="en-US" dirty="0"/>
              <a:t>数据集  </a:t>
            </a:r>
            <a:endParaRPr lang="en-US" altLang="zh-CN" dirty="0"/>
          </a:p>
          <a:p>
            <a:r>
              <a:rPr lang="zh-CN" altLang="en-US" dirty="0"/>
              <a:t>结论</a:t>
            </a:r>
            <a:r>
              <a:rPr lang="en-US" altLang="zh-CN" dirty="0"/>
              <a:t>: </a:t>
            </a:r>
            <a:r>
              <a:rPr lang="zh-CN" altLang="en-US" dirty="0"/>
              <a:t>微调前后基本没有差别</a:t>
            </a:r>
            <a:endParaRPr lang="en-US" altLang="zh-CN" dirty="0"/>
          </a:p>
          <a:p>
            <a:endParaRPr lang="en-US" altLang="zh-CN" dirty="0"/>
          </a:p>
          <a:p>
            <a:r>
              <a:rPr lang="zh-CN" altLang="en-US" dirty="0"/>
              <a:t> </a:t>
            </a:r>
          </a:p>
        </p:txBody>
      </p:sp>
    </p:spTree>
    <p:extLst>
      <p:ext uri="{BB962C8B-B14F-4D97-AF65-F5344CB8AC3E}">
        <p14:creationId xmlns:p14="http://schemas.microsoft.com/office/powerpoint/2010/main" val="3591382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75EB5668-F8E6-46C7-BA4E-9F26D8FB8A85}"/>
              </a:ext>
            </a:extLst>
          </p:cNvPr>
          <p:cNvGraphicFramePr>
            <a:graphicFrameLocks noGrp="1"/>
          </p:cNvGraphicFramePr>
          <p:nvPr>
            <p:extLst>
              <p:ext uri="{D42A27DB-BD31-4B8C-83A1-F6EECF244321}">
                <p14:modId xmlns:p14="http://schemas.microsoft.com/office/powerpoint/2010/main" val="1962618391"/>
              </p:ext>
            </p:extLst>
          </p:nvPr>
        </p:nvGraphicFramePr>
        <p:xfrm>
          <a:off x="-1" y="0"/>
          <a:ext cx="11610978" cy="6964708"/>
        </p:xfrm>
        <a:graphic>
          <a:graphicData uri="http://schemas.openxmlformats.org/drawingml/2006/table">
            <a:tbl>
              <a:tblPr>
                <a:tableStyleId>{5C22544A-7EE6-4342-B048-85BDC9FD1C3A}</a:tableStyleId>
              </a:tblPr>
              <a:tblGrid>
                <a:gridCol w="1167328">
                  <a:extLst>
                    <a:ext uri="{9D8B030D-6E8A-4147-A177-3AD203B41FA5}">
                      <a16:colId xmlns:a16="http://schemas.microsoft.com/office/drawing/2014/main" val="4283457417"/>
                    </a:ext>
                  </a:extLst>
                </a:gridCol>
                <a:gridCol w="1556823">
                  <a:extLst>
                    <a:ext uri="{9D8B030D-6E8A-4147-A177-3AD203B41FA5}">
                      <a16:colId xmlns:a16="http://schemas.microsoft.com/office/drawing/2014/main" val="3914745235"/>
                    </a:ext>
                  </a:extLst>
                </a:gridCol>
                <a:gridCol w="2790825">
                  <a:extLst>
                    <a:ext uri="{9D8B030D-6E8A-4147-A177-3AD203B41FA5}">
                      <a16:colId xmlns:a16="http://schemas.microsoft.com/office/drawing/2014/main" val="2395229324"/>
                    </a:ext>
                  </a:extLst>
                </a:gridCol>
                <a:gridCol w="828675">
                  <a:extLst>
                    <a:ext uri="{9D8B030D-6E8A-4147-A177-3AD203B41FA5}">
                      <a16:colId xmlns:a16="http://schemas.microsoft.com/office/drawing/2014/main" val="2239684715"/>
                    </a:ext>
                  </a:extLst>
                </a:gridCol>
                <a:gridCol w="876300">
                  <a:extLst>
                    <a:ext uri="{9D8B030D-6E8A-4147-A177-3AD203B41FA5}">
                      <a16:colId xmlns:a16="http://schemas.microsoft.com/office/drawing/2014/main" val="2944666399"/>
                    </a:ext>
                  </a:extLst>
                </a:gridCol>
                <a:gridCol w="1114425">
                  <a:extLst>
                    <a:ext uri="{9D8B030D-6E8A-4147-A177-3AD203B41FA5}">
                      <a16:colId xmlns:a16="http://schemas.microsoft.com/office/drawing/2014/main" val="4228982276"/>
                    </a:ext>
                  </a:extLst>
                </a:gridCol>
                <a:gridCol w="1600200">
                  <a:extLst>
                    <a:ext uri="{9D8B030D-6E8A-4147-A177-3AD203B41FA5}">
                      <a16:colId xmlns:a16="http://schemas.microsoft.com/office/drawing/2014/main" val="1367665066"/>
                    </a:ext>
                  </a:extLst>
                </a:gridCol>
                <a:gridCol w="1052897">
                  <a:extLst>
                    <a:ext uri="{9D8B030D-6E8A-4147-A177-3AD203B41FA5}">
                      <a16:colId xmlns:a16="http://schemas.microsoft.com/office/drawing/2014/main" val="1481410727"/>
                    </a:ext>
                  </a:extLst>
                </a:gridCol>
                <a:gridCol w="623505">
                  <a:extLst>
                    <a:ext uri="{9D8B030D-6E8A-4147-A177-3AD203B41FA5}">
                      <a16:colId xmlns:a16="http://schemas.microsoft.com/office/drawing/2014/main" val="2974527333"/>
                    </a:ext>
                  </a:extLst>
                </a:gridCol>
              </a:tblGrid>
              <a:tr h="228600">
                <a:tc>
                  <a:txBody>
                    <a:bodyPr/>
                    <a:lstStyle/>
                    <a:p>
                      <a:pPr algn="l" fontAlgn="b"/>
                      <a:r>
                        <a:rPr lang="en-US" sz="900" u="none" strike="noStrike" dirty="0">
                          <a:effectLst/>
                        </a:rPr>
                        <a:t>Model</a:t>
                      </a:r>
                      <a:endParaRPr 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r>
                        <a:rPr lang="zh-CN" altLang="en-US" sz="900" u="none" strike="noStrike">
                          <a:effectLst/>
                        </a:rPr>
                        <a:t>文章</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r>
                        <a:rPr lang="zh-CN" altLang="en-US" sz="900" u="none" strike="noStrike" dirty="0">
                          <a:effectLst/>
                        </a:rPr>
                        <a:t>代码链接</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r>
                        <a:rPr lang="zh-CN" altLang="en-US" dirty="0"/>
                        <a:t>数据集</a:t>
                      </a:r>
                    </a:p>
                  </a:txBody>
                  <a:tcPr marL="7634" marR="7634" marT="7634" marB="0" anchor="b"/>
                </a:tc>
                <a:tc>
                  <a:txBody>
                    <a:bodyPr/>
                    <a:lstStyle/>
                    <a:p>
                      <a:r>
                        <a:rPr lang="zh-CN" altLang="en-US" dirty="0"/>
                        <a:t>类型</a:t>
                      </a:r>
                    </a:p>
                  </a:txBody>
                  <a:tcPr marL="7634" marR="7634" marT="7634" marB="0" anchor="b"/>
                </a:tc>
                <a:tc>
                  <a:txBody>
                    <a:bodyPr/>
                    <a:lstStyle/>
                    <a:p>
                      <a:pPr algn="l" fontAlgn="b"/>
                      <a:r>
                        <a:rPr lang="en-US" altLang="zh-CN" sz="900" b="0" i="0" u="none" strike="noStrike" dirty="0">
                          <a:solidFill>
                            <a:srgbClr val="000000"/>
                          </a:solidFill>
                          <a:effectLst/>
                          <a:latin typeface="等线" panose="02010600030101010101" pitchFamily="2" charset="-122"/>
                          <a:ea typeface="等线" panose="02010600030101010101" pitchFamily="2" charset="-122"/>
                        </a:rPr>
                        <a:t> </a:t>
                      </a:r>
                      <a:r>
                        <a:rPr lang="zh-CN" altLang="en-US" sz="900" b="0" i="0" u="none" strike="noStrike" dirty="0">
                          <a:solidFill>
                            <a:srgbClr val="000000"/>
                          </a:solidFill>
                          <a:effectLst/>
                          <a:latin typeface="等线" panose="02010600030101010101" pitchFamily="2" charset="-122"/>
                          <a:ea typeface="等线" panose="02010600030101010101" pitchFamily="2" charset="-122"/>
                        </a:rPr>
                        <a:t>问题</a:t>
                      </a:r>
                    </a:p>
                  </a:txBody>
                  <a:tcPr marL="7634" marR="7634" marT="7634" marB="0" anchor="b"/>
                </a:tc>
                <a:tc>
                  <a:txBody>
                    <a:bodyPr/>
                    <a:lstStyle/>
                    <a:p>
                      <a:pPr algn="l"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结果</a:t>
                      </a:r>
                    </a:p>
                  </a:txBody>
                  <a:tcPr marL="7634" marR="7634" marT="7634" marB="0" anchor="b"/>
                </a:tc>
                <a:tc>
                  <a:txBody>
                    <a:bodyPr/>
                    <a:lstStyle/>
                    <a:p>
                      <a:pPr algn="l"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实验分析</a:t>
                      </a:r>
                    </a:p>
                  </a:txBody>
                  <a:tcPr marL="7634" marR="7634" marT="7634" marB="0" anchor="b"/>
                </a:tc>
                <a:tc>
                  <a:txBody>
                    <a:bodyPr/>
                    <a:lstStyle/>
                    <a:p>
                      <a:pPr algn="l"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服务器</a:t>
                      </a:r>
                    </a:p>
                  </a:txBody>
                  <a:tcPr marL="7634" marR="7634" marT="7634" marB="0" anchor="b"/>
                </a:tc>
                <a:extLst>
                  <a:ext uri="{0D108BD9-81ED-4DB2-BD59-A6C34878D82A}">
                    <a16:rowId xmlns:a16="http://schemas.microsoft.com/office/drawing/2014/main" val="352481734"/>
                  </a:ext>
                </a:extLst>
              </a:tr>
              <a:tr h="228600">
                <a:tc>
                  <a:txBody>
                    <a:bodyPr/>
                    <a:lstStyle/>
                    <a:p>
                      <a:pPr algn="l" fontAlgn="b"/>
                      <a:r>
                        <a:rPr lang="en-US" altLang="zh-CN" sz="900" b="0" i="0" u="none" strike="noStrike" dirty="0" err="1">
                          <a:solidFill>
                            <a:srgbClr val="000000"/>
                          </a:solidFill>
                          <a:effectLst/>
                          <a:latin typeface="等线" panose="02010600030101010101" pitchFamily="2" charset="-122"/>
                          <a:ea typeface="等线" panose="02010600030101010101" pitchFamily="2" charset="-122"/>
                        </a:rPr>
                        <a:t>KagNet</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2419836361"/>
                  </a:ext>
                </a:extLst>
              </a:tr>
              <a:tr h="228600">
                <a:tc>
                  <a:txBody>
                    <a:bodyPr/>
                    <a:lstStyle/>
                    <a:p>
                      <a:pPr algn="l" fontAlgn="b"/>
                      <a:r>
                        <a:rPr lang="en-US" altLang="zh-CN" sz="900" b="0" i="0" u="none" strike="noStrike" dirty="0">
                          <a:solidFill>
                            <a:srgbClr val="000000"/>
                          </a:solidFill>
                          <a:effectLst/>
                          <a:latin typeface="等线" panose="02010600030101010101" pitchFamily="2" charset="-122"/>
                          <a:ea typeface="等线" panose="02010600030101010101" pitchFamily="2" charset="-122"/>
                        </a:rPr>
                        <a:t>DFGN</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1702645643"/>
                  </a:ext>
                </a:extLst>
              </a:tr>
              <a:tr h="228600">
                <a:tc>
                  <a:txBody>
                    <a:bodyPr/>
                    <a:lstStyle/>
                    <a:p>
                      <a:pPr algn="l" fontAlgn="b"/>
                      <a:r>
                        <a:rPr lang="en-US" altLang="zh-CN" sz="900" b="0" i="0" u="none" strike="noStrike" dirty="0" err="1">
                          <a:solidFill>
                            <a:srgbClr val="000000"/>
                          </a:solidFill>
                          <a:effectLst/>
                          <a:latin typeface="等线" panose="02010600030101010101" pitchFamily="2" charset="-122"/>
                          <a:ea typeface="等线" panose="02010600030101010101" pitchFamily="2" charset="-122"/>
                        </a:rPr>
                        <a:t>CosMos</a:t>
                      </a:r>
                      <a:r>
                        <a:rPr lang="zh-CN" altLang="en-US" sz="900" b="0" i="0" u="none" strike="noStrike" dirty="0">
                          <a:solidFill>
                            <a:srgbClr val="000000"/>
                          </a:solidFill>
                          <a:effectLst/>
                          <a:latin typeface="等线" panose="02010600030101010101" pitchFamily="2" charset="-122"/>
                          <a:ea typeface="等线" panose="02010600030101010101" pitchFamily="2" charset="-122"/>
                        </a:rPr>
                        <a:t>源码</a:t>
                      </a: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r>
                        <a:rPr lang="en-US" altLang="zh-CN" sz="900" b="0" i="0" u="none" strike="noStrike" dirty="0">
                          <a:solidFill>
                            <a:srgbClr val="000000"/>
                          </a:solidFill>
                          <a:effectLst/>
                          <a:latin typeface="等线" panose="02010600030101010101" pitchFamily="2" charset="-122"/>
                          <a:ea typeface="等线" panose="02010600030101010101" pitchFamily="2" charset="-122"/>
                        </a:rPr>
                        <a:t>21</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1960938640"/>
                  </a:ext>
                </a:extLst>
              </a:tr>
              <a:tr h="228600">
                <a:tc>
                  <a:txBody>
                    <a:bodyPr/>
                    <a:lstStyle/>
                    <a:p>
                      <a:pPr algn="l" fontAlgn="b"/>
                      <a:r>
                        <a:rPr lang="en-US" altLang="zh-CN" sz="900" b="0" i="0" u="none" strike="noStrike" dirty="0" err="1">
                          <a:solidFill>
                            <a:srgbClr val="000000"/>
                          </a:solidFill>
                          <a:effectLst/>
                          <a:latin typeface="等线" panose="02010600030101010101" pitchFamily="2" charset="-122"/>
                          <a:ea typeface="等线" panose="02010600030101010101" pitchFamily="2" charset="-122"/>
                        </a:rPr>
                        <a:t>BiDAF</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r>
                        <a:rPr lang="en-US" altLang="zh-CN" sz="900" b="0" i="0" u="none" strike="noStrike" dirty="0">
                          <a:solidFill>
                            <a:srgbClr val="000000"/>
                          </a:solidFill>
                          <a:effectLst/>
                          <a:latin typeface="等线" panose="02010600030101010101" pitchFamily="2" charset="-122"/>
                          <a:ea typeface="等线" panose="02010600030101010101" pitchFamily="2" charset="-122"/>
                        </a:rPr>
                        <a:t>21</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3707491622"/>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4088950376"/>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2174550216"/>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287905814"/>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1027537360"/>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1408267447"/>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2018680613"/>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1363397234"/>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2505602565"/>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r>
                        <a:rPr lang="en-US" altLang="zh-CN" sz="900" b="0" i="0" u="none" strike="noStrike" dirty="0">
                          <a:solidFill>
                            <a:srgbClr val="000000"/>
                          </a:solidFill>
                          <a:effectLst/>
                          <a:latin typeface="等线" panose="02010600030101010101" pitchFamily="2" charset="-122"/>
                          <a:ea typeface="+mn-ea"/>
                        </a:rPr>
                        <a:t>Evaluating Commonsense in Pre-trained Language Models</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1461739041"/>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981633725"/>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3249233548"/>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748624281"/>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1162102331"/>
                  </a:ext>
                </a:extLst>
              </a:tr>
              <a:tr h="228600">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146348412"/>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152759251"/>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972548490"/>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1572520831"/>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3557019206"/>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2709476091"/>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333528414"/>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3934734898"/>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942639914"/>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3761730480"/>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2189714930"/>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3851642200"/>
                  </a:ext>
                </a:extLst>
              </a:tr>
            </a:tbl>
          </a:graphicData>
        </a:graphic>
      </p:graphicFrame>
    </p:spTree>
    <p:extLst>
      <p:ext uri="{BB962C8B-B14F-4D97-AF65-F5344CB8AC3E}">
        <p14:creationId xmlns:p14="http://schemas.microsoft.com/office/powerpoint/2010/main" val="28647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75EB5668-F8E6-46C7-BA4E-9F26D8FB8A85}"/>
              </a:ext>
            </a:extLst>
          </p:cNvPr>
          <p:cNvGraphicFramePr>
            <a:graphicFrameLocks noGrp="1"/>
          </p:cNvGraphicFramePr>
          <p:nvPr>
            <p:extLst>
              <p:ext uri="{D42A27DB-BD31-4B8C-83A1-F6EECF244321}">
                <p14:modId xmlns:p14="http://schemas.microsoft.com/office/powerpoint/2010/main" val="1966810018"/>
              </p:ext>
            </p:extLst>
          </p:nvPr>
        </p:nvGraphicFramePr>
        <p:xfrm>
          <a:off x="0" y="0"/>
          <a:ext cx="12192000" cy="7612506"/>
        </p:xfrm>
        <a:graphic>
          <a:graphicData uri="http://schemas.openxmlformats.org/drawingml/2006/table">
            <a:tbl>
              <a:tblPr>
                <a:tableStyleId>{5C22544A-7EE6-4342-B048-85BDC9FD1C3A}</a:tableStyleId>
              </a:tblPr>
              <a:tblGrid>
                <a:gridCol w="762000">
                  <a:extLst>
                    <a:ext uri="{9D8B030D-6E8A-4147-A177-3AD203B41FA5}">
                      <a16:colId xmlns:a16="http://schemas.microsoft.com/office/drawing/2014/main" val="4283457417"/>
                    </a:ext>
                  </a:extLst>
                </a:gridCol>
                <a:gridCol w="762000">
                  <a:extLst>
                    <a:ext uri="{9D8B030D-6E8A-4147-A177-3AD203B41FA5}">
                      <a16:colId xmlns:a16="http://schemas.microsoft.com/office/drawing/2014/main" val="3914745235"/>
                    </a:ext>
                  </a:extLst>
                </a:gridCol>
                <a:gridCol w="762000">
                  <a:extLst>
                    <a:ext uri="{9D8B030D-6E8A-4147-A177-3AD203B41FA5}">
                      <a16:colId xmlns:a16="http://schemas.microsoft.com/office/drawing/2014/main" val="2395229324"/>
                    </a:ext>
                  </a:extLst>
                </a:gridCol>
                <a:gridCol w="762000">
                  <a:extLst>
                    <a:ext uri="{9D8B030D-6E8A-4147-A177-3AD203B41FA5}">
                      <a16:colId xmlns:a16="http://schemas.microsoft.com/office/drawing/2014/main" val="2239684715"/>
                    </a:ext>
                  </a:extLst>
                </a:gridCol>
                <a:gridCol w="762000">
                  <a:extLst>
                    <a:ext uri="{9D8B030D-6E8A-4147-A177-3AD203B41FA5}">
                      <a16:colId xmlns:a16="http://schemas.microsoft.com/office/drawing/2014/main" val="2944666399"/>
                    </a:ext>
                  </a:extLst>
                </a:gridCol>
                <a:gridCol w="762000">
                  <a:extLst>
                    <a:ext uri="{9D8B030D-6E8A-4147-A177-3AD203B41FA5}">
                      <a16:colId xmlns:a16="http://schemas.microsoft.com/office/drawing/2014/main" val="4228982276"/>
                    </a:ext>
                  </a:extLst>
                </a:gridCol>
                <a:gridCol w="762000">
                  <a:extLst>
                    <a:ext uri="{9D8B030D-6E8A-4147-A177-3AD203B41FA5}">
                      <a16:colId xmlns:a16="http://schemas.microsoft.com/office/drawing/2014/main" val="1367665066"/>
                    </a:ext>
                  </a:extLst>
                </a:gridCol>
                <a:gridCol w="762000">
                  <a:extLst>
                    <a:ext uri="{9D8B030D-6E8A-4147-A177-3AD203B41FA5}">
                      <a16:colId xmlns:a16="http://schemas.microsoft.com/office/drawing/2014/main" val="1481410727"/>
                    </a:ext>
                  </a:extLst>
                </a:gridCol>
                <a:gridCol w="762000">
                  <a:extLst>
                    <a:ext uri="{9D8B030D-6E8A-4147-A177-3AD203B41FA5}">
                      <a16:colId xmlns:a16="http://schemas.microsoft.com/office/drawing/2014/main" val="2974527333"/>
                    </a:ext>
                  </a:extLst>
                </a:gridCol>
                <a:gridCol w="762000">
                  <a:extLst>
                    <a:ext uri="{9D8B030D-6E8A-4147-A177-3AD203B41FA5}">
                      <a16:colId xmlns:a16="http://schemas.microsoft.com/office/drawing/2014/main" val="4205754805"/>
                    </a:ext>
                  </a:extLst>
                </a:gridCol>
                <a:gridCol w="762000">
                  <a:extLst>
                    <a:ext uri="{9D8B030D-6E8A-4147-A177-3AD203B41FA5}">
                      <a16:colId xmlns:a16="http://schemas.microsoft.com/office/drawing/2014/main" val="2497841365"/>
                    </a:ext>
                  </a:extLst>
                </a:gridCol>
                <a:gridCol w="762000">
                  <a:extLst>
                    <a:ext uri="{9D8B030D-6E8A-4147-A177-3AD203B41FA5}">
                      <a16:colId xmlns:a16="http://schemas.microsoft.com/office/drawing/2014/main" val="2309648970"/>
                    </a:ext>
                  </a:extLst>
                </a:gridCol>
                <a:gridCol w="762000">
                  <a:extLst>
                    <a:ext uri="{9D8B030D-6E8A-4147-A177-3AD203B41FA5}">
                      <a16:colId xmlns:a16="http://schemas.microsoft.com/office/drawing/2014/main" val="2645813029"/>
                    </a:ext>
                  </a:extLst>
                </a:gridCol>
                <a:gridCol w="762000">
                  <a:extLst>
                    <a:ext uri="{9D8B030D-6E8A-4147-A177-3AD203B41FA5}">
                      <a16:colId xmlns:a16="http://schemas.microsoft.com/office/drawing/2014/main" val="89305893"/>
                    </a:ext>
                  </a:extLst>
                </a:gridCol>
                <a:gridCol w="762000">
                  <a:extLst>
                    <a:ext uri="{9D8B030D-6E8A-4147-A177-3AD203B41FA5}">
                      <a16:colId xmlns:a16="http://schemas.microsoft.com/office/drawing/2014/main" val="2661089033"/>
                    </a:ext>
                  </a:extLst>
                </a:gridCol>
                <a:gridCol w="762000">
                  <a:extLst>
                    <a:ext uri="{9D8B030D-6E8A-4147-A177-3AD203B41FA5}">
                      <a16:colId xmlns:a16="http://schemas.microsoft.com/office/drawing/2014/main" val="1596412324"/>
                    </a:ext>
                  </a:extLst>
                </a:gridCol>
              </a:tblGrid>
              <a:tr h="228600">
                <a:tc>
                  <a:txBody>
                    <a:bodyPr/>
                    <a:lstStyle/>
                    <a:p>
                      <a:pPr algn="l" fontAlgn="b"/>
                      <a:r>
                        <a:rPr lang="en-US" sz="900" u="none" strike="noStrike" dirty="0">
                          <a:effectLst/>
                        </a:rPr>
                        <a:t>Model</a:t>
                      </a:r>
                      <a:endParaRPr 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r>
                        <a:rPr lang="zh-CN" altLang="en-US" sz="900" u="none" strike="noStrike">
                          <a:effectLst/>
                        </a:rPr>
                        <a:t>文章</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r>
                        <a:rPr lang="zh-CN" altLang="en-US" sz="900" u="none" strike="noStrike" dirty="0">
                          <a:effectLst/>
                        </a:rPr>
                        <a:t>代码链接</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r>
                        <a:rPr lang="zh-CN" altLang="en-US" dirty="0"/>
                        <a:t>数据集</a:t>
                      </a:r>
                    </a:p>
                  </a:txBody>
                  <a:tcPr marL="7634" marR="7634" marT="7634" marB="0" anchor="b"/>
                </a:tc>
                <a:tc>
                  <a:txBody>
                    <a:bodyPr/>
                    <a:lstStyle/>
                    <a:p>
                      <a:r>
                        <a:rPr lang="zh-CN" altLang="en-US" dirty="0"/>
                        <a:t>类型</a:t>
                      </a:r>
                    </a:p>
                  </a:txBody>
                  <a:tcPr marL="7634" marR="7634" marT="7634" marB="0" anchor="b"/>
                </a:tc>
                <a:tc>
                  <a:txBody>
                    <a:bodyPr/>
                    <a:lstStyle/>
                    <a:p>
                      <a:r>
                        <a:rPr lang="zh-CN" altLang="en-US" dirty="0"/>
                        <a:t>实验详细设计</a:t>
                      </a:r>
                    </a:p>
                  </a:txBody>
                  <a:tcPr marL="7634" marR="7634" marT="7634" marB="0" anchor="b"/>
                </a:tc>
                <a:tc>
                  <a:txBody>
                    <a:bodyPr/>
                    <a:lstStyle/>
                    <a:p>
                      <a:endParaRPr lang="zh-CN" altLang="en-US"/>
                    </a:p>
                  </a:txBody>
                  <a:tcPr marL="7634" marR="7634" marT="7634" marB="0" anchor="b"/>
                </a:tc>
                <a:tc>
                  <a:txBody>
                    <a:bodyPr/>
                    <a:lstStyle/>
                    <a:p>
                      <a:pPr algn="l" fontAlgn="b"/>
                      <a:r>
                        <a:rPr lang="en-US" altLang="zh-CN" sz="900" b="0" i="0" u="none" strike="noStrike" dirty="0">
                          <a:solidFill>
                            <a:srgbClr val="000000"/>
                          </a:solidFill>
                          <a:effectLst/>
                          <a:latin typeface="等线" panose="02010600030101010101" pitchFamily="2" charset="-122"/>
                          <a:ea typeface="等线" panose="02010600030101010101" pitchFamily="2" charset="-122"/>
                        </a:rPr>
                        <a:t> </a:t>
                      </a:r>
                      <a:r>
                        <a:rPr lang="zh-CN" altLang="en-US" sz="900" b="0" i="0" u="none" strike="noStrike" dirty="0">
                          <a:solidFill>
                            <a:srgbClr val="000000"/>
                          </a:solidFill>
                          <a:effectLst/>
                          <a:latin typeface="等线" panose="02010600030101010101" pitchFamily="2" charset="-122"/>
                          <a:ea typeface="等线" panose="02010600030101010101" pitchFamily="2" charset="-122"/>
                        </a:rPr>
                        <a:t>问题</a:t>
                      </a:r>
                    </a:p>
                  </a:txBody>
                  <a:tcPr marL="7634" marR="7634" marT="7634" marB="0" anchor="b"/>
                </a:tc>
                <a:tc>
                  <a:txBody>
                    <a:bodyPr/>
                    <a:lstStyle/>
                    <a:p>
                      <a:pPr algn="l"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结果</a:t>
                      </a:r>
                    </a:p>
                  </a:txBody>
                  <a:tcPr marL="7634" marR="7634" marT="7634" marB="0" anchor="b"/>
                </a:tc>
                <a:tc>
                  <a:txBody>
                    <a:bodyPr/>
                    <a:lstStyle/>
                    <a:p>
                      <a:pPr algn="l"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实验分析</a:t>
                      </a:r>
                    </a:p>
                  </a:txBody>
                  <a:tcPr marL="7634" marR="7634" marT="7634" marB="0" anchor="b"/>
                </a:tc>
                <a:tc>
                  <a:txBody>
                    <a:bodyPr/>
                    <a:lstStyle/>
                    <a:p>
                      <a:pPr algn="l"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服务器</a:t>
                      </a: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352481734"/>
                  </a:ext>
                </a:extLst>
              </a:tr>
              <a:tr h="228600">
                <a:tc>
                  <a:txBody>
                    <a:bodyPr/>
                    <a:lstStyle/>
                    <a:p>
                      <a:pPr algn="l" fontAlgn="b"/>
                      <a:r>
                        <a:rPr lang="en-US" altLang="zh-CN" sz="900" b="0" i="0" u="none" strike="noStrike" dirty="0" err="1">
                          <a:solidFill>
                            <a:srgbClr val="000000"/>
                          </a:solidFill>
                          <a:effectLst/>
                          <a:latin typeface="等线" panose="02010600030101010101" pitchFamily="2" charset="-122"/>
                          <a:ea typeface="等线" panose="02010600030101010101" pitchFamily="2" charset="-122"/>
                        </a:rPr>
                        <a:t>KagNet</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endParaRPr lang="zh-CN" altLang="en-US"/>
                    </a:p>
                  </a:txBody>
                  <a:tcPr marL="7634" marR="7634" marT="7634" marB="0" anchor="b"/>
                </a:tc>
                <a:tc>
                  <a:txBody>
                    <a:bodyPr/>
                    <a:lstStyle/>
                    <a:p>
                      <a:endParaRPr lang="zh-CN" altLang="en-US"/>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2419836361"/>
                  </a:ext>
                </a:extLst>
              </a:tr>
              <a:tr h="228600">
                <a:tc>
                  <a:txBody>
                    <a:bodyPr/>
                    <a:lstStyle/>
                    <a:p>
                      <a:pPr algn="l" fontAlgn="b"/>
                      <a:r>
                        <a:rPr lang="en-US" altLang="zh-CN" sz="900" b="0" i="0" u="none" strike="noStrike" dirty="0">
                          <a:solidFill>
                            <a:srgbClr val="000000"/>
                          </a:solidFill>
                          <a:effectLst/>
                          <a:latin typeface="等线" panose="02010600030101010101" pitchFamily="2" charset="-122"/>
                          <a:ea typeface="等线" panose="02010600030101010101" pitchFamily="2" charset="-122"/>
                        </a:rPr>
                        <a:t>DFGN</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endParaRPr lang="zh-CN" altLang="en-US"/>
                    </a:p>
                  </a:txBody>
                  <a:tcPr marL="7634" marR="7634" marT="7634" marB="0" anchor="b"/>
                </a:tc>
                <a:tc>
                  <a:txBody>
                    <a:bodyPr/>
                    <a:lstStyle/>
                    <a:p>
                      <a:endParaRPr lang="zh-CN" altLang="en-US"/>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1702645643"/>
                  </a:ext>
                </a:extLst>
              </a:tr>
              <a:tr h="228600">
                <a:tc>
                  <a:txBody>
                    <a:bodyPr/>
                    <a:lstStyle/>
                    <a:p>
                      <a:pPr algn="l" fontAlgn="b"/>
                      <a:r>
                        <a:rPr lang="en-US" altLang="zh-CN" sz="900" b="0" i="0" u="none" strike="noStrike" dirty="0" err="1">
                          <a:solidFill>
                            <a:srgbClr val="000000"/>
                          </a:solidFill>
                          <a:effectLst/>
                          <a:latin typeface="等线" panose="02010600030101010101" pitchFamily="2" charset="-122"/>
                          <a:ea typeface="等线" panose="02010600030101010101" pitchFamily="2" charset="-122"/>
                        </a:rPr>
                        <a:t>CosMos</a:t>
                      </a:r>
                      <a:r>
                        <a:rPr lang="zh-CN" altLang="en-US" sz="900" b="0" i="0" u="none" strike="noStrike" dirty="0">
                          <a:solidFill>
                            <a:srgbClr val="000000"/>
                          </a:solidFill>
                          <a:effectLst/>
                          <a:latin typeface="等线" panose="02010600030101010101" pitchFamily="2" charset="-122"/>
                          <a:ea typeface="等线" panose="02010600030101010101" pitchFamily="2" charset="-122"/>
                        </a:rPr>
                        <a:t>源码</a:t>
                      </a: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endParaRPr lang="zh-CN" altLang="en-US"/>
                    </a:p>
                  </a:txBody>
                  <a:tcPr marL="7634" marR="7634" marT="7634" marB="0" anchor="b"/>
                </a:tc>
                <a:tc>
                  <a:txBody>
                    <a:bodyPr/>
                    <a:lstStyle/>
                    <a:p>
                      <a:endParaRPr lang="zh-CN" altLang="en-US"/>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r>
                        <a:rPr lang="en-US" altLang="zh-CN" sz="900" b="0" i="0" u="none" strike="noStrike" dirty="0">
                          <a:solidFill>
                            <a:srgbClr val="000000"/>
                          </a:solidFill>
                          <a:effectLst/>
                          <a:latin typeface="等线" panose="02010600030101010101" pitchFamily="2" charset="-122"/>
                          <a:ea typeface="等线" panose="02010600030101010101" pitchFamily="2" charset="-122"/>
                        </a:rPr>
                        <a:t>21</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1960938640"/>
                  </a:ext>
                </a:extLst>
              </a:tr>
              <a:tr h="228600">
                <a:tc>
                  <a:txBody>
                    <a:bodyPr/>
                    <a:lstStyle/>
                    <a:p>
                      <a:pPr algn="l" fontAlgn="b"/>
                      <a:r>
                        <a:rPr lang="en-US" altLang="zh-CN" sz="900" b="0" i="0" u="none" strike="noStrike" dirty="0" err="1">
                          <a:solidFill>
                            <a:srgbClr val="000000"/>
                          </a:solidFill>
                          <a:effectLst/>
                          <a:latin typeface="等线" panose="02010600030101010101" pitchFamily="2" charset="-122"/>
                          <a:ea typeface="等线" panose="02010600030101010101" pitchFamily="2" charset="-122"/>
                        </a:rPr>
                        <a:t>BiDAF</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endParaRPr lang="zh-CN" altLang="en-US"/>
                    </a:p>
                  </a:txBody>
                  <a:tcPr marL="7634" marR="7634" marT="7634" marB="0" anchor="b"/>
                </a:tc>
                <a:tc>
                  <a:txBody>
                    <a:bodyPr/>
                    <a:lstStyle/>
                    <a:p>
                      <a:endParaRPr lang="zh-CN" altLang="en-US"/>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r>
                        <a:rPr lang="en-US" altLang="zh-CN" sz="900" b="0" i="0" u="none" strike="noStrike" dirty="0">
                          <a:solidFill>
                            <a:srgbClr val="000000"/>
                          </a:solidFill>
                          <a:effectLst/>
                          <a:latin typeface="等线" panose="02010600030101010101" pitchFamily="2" charset="-122"/>
                          <a:ea typeface="等线" panose="02010600030101010101" pitchFamily="2" charset="-122"/>
                        </a:rPr>
                        <a:t>21</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3707491622"/>
                  </a:ext>
                </a:extLst>
              </a:tr>
              <a:tr h="228600">
                <a:tc>
                  <a:txBody>
                    <a:bodyPr/>
                    <a:lstStyle/>
                    <a:p>
                      <a:pPr algn="l" fontAlgn="b"/>
                      <a:r>
                        <a:rPr lang="en-US" altLang="zh-CN" sz="900" b="0" i="0" u="none" strike="noStrike" dirty="0">
                          <a:solidFill>
                            <a:srgbClr val="000000"/>
                          </a:solidFill>
                          <a:effectLst/>
                          <a:latin typeface="等线" panose="02010600030101010101" pitchFamily="2" charset="-122"/>
                          <a:ea typeface="等线" panose="02010600030101010101" pitchFamily="2" charset="-122"/>
                        </a:rPr>
                        <a:t>Lama</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endParaRPr lang="zh-CN" altLang="en-US"/>
                    </a:p>
                  </a:txBody>
                  <a:tcPr marL="7634" marR="7634" marT="7634" marB="0" anchor="b"/>
                </a:tc>
                <a:tc>
                  <a:txBody>
                    <a:bodyPr/>
                    <a:lstStyle/>
                    <a:p>
                      <a:endParaRPr lang="zh-CN" altLang="en-US"/>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4088950376"/>
                  </a:ext>
                </a:extLst>
              </a:tr>
              <a:tr h="228600">
                <a:tc>
                  <a:txBody>
                    <a:bodyPr/>
                    <a:lstStyle/>
                    <a:p>
                      <a:pPr algn="l" fontAlgn="b"/>
                      <a:r>
                        <a:rPr lang="en-US" altLang="zh-CN" sz="900" b="0" i="0" u="none" strike="noStrike" dirty="0" err="1">
                          <a:solidFill>
                            <a:srgbClr val="000000"/>
                          </a:solidFill>
                          <a:effectLst/>
                          <a:latin typeface="等线" panose="02010600030101010101" pitchFamily="2" charset="-122"/>
                          <a:ea typeface="等线" panose="02010600030101010101" pitchFamily="2" charset="-122"/>
                        </a:rPr>
                        <a:t>Lpaqa</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endParaRPr lang="zh-CN" altLang="en-US"/>
                    </a:p>
                  </a:txBody>
                  <a:tcPr marL="7634" marR="7634" marT="7634" marB="0" anchor="b"/>
                </a:tc>
                <a:tc>
                  <a:txBody>
                    <a:bodyPr/>
                    <a:lstStyle/>
                    <a:p>
                      <a:endParaRPr lang="zh-CN" altLang="en-US" dirty="0"/>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2174550216"/>
                  </a:ext>
                </a:extLst>
              </a:tr>
              <a:tr h="228600">
                <a:tc>
                  <a:txBody>
                    <a:bodyPr/>
                    <a:lstStyle/>
                    <a:p>
                      <a:pPr algn="l" fontAlgn="b"/>
                      <a:r>
                        <a:rPr lang="en-US" altLang="zh-CN" sz="900" b="0" i="0" u="none" strike="noStrike" dirty="0">
                          <a:solidFill>
                            <a:srgbClr val="000000"/>
                          </a:solidFill>
                          <a:effectLst/>
                          <a:latin typeface="等线" panose="02010600030101010101" pitchFamily="2" charset="-122"/>
                          <a:ea typeface="等线" panose="02010600030101010101" pitchFamily="2" charset="-122"/>
                        </a:rPr>
                        <a:t>ON-LSTM</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endParaRPr lang="zh-CN" altLang="en-US"/>
                    </a:p>
                  </a:txBody>
                  <a:tcPr marL="7634" marR="7634" marT="7634" marB="0" anchor="b"/>
                </a:tc>
                <a:tc>
                  <a:txBody>
                    <a:bodyPr/>
                    <a:lstStyle/>
                    <a:p>
                      <a:endParaRPr lang="zh-CN" altLang="en-US"/>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287905814"/>
                  </a:ext>
                </a:extLst>
              </a:tr>
              <a:tr h="228600">
                <a:tc>
                  <a:txBody>
                    <a:bodyPr/>
                    <a:lstStyle/>
                    <a:p>
                      <a:pPr algn="l" fontAlgn="b"/>
                      <a:r>
                        <a:rPr lang="en-US" altLang="zh-CN" sz="900" b="0" i="0" u="none" strike="noStrike" dirty="0">
                          <a:solidFill>
                            <a:srgbClr val="000000"/>
                          </a:solidFill>
                          <a:effectLst/>
                          <a:latin typeface="等线" panose="02010600030101010101" pitchFamily="2" charset="-122"/>
                          <a:ea typeface="等线" panose="02010600030101010101" pitchFamily="2" charset="-122"/>
                        </a:rPr>
                        <a:t>K-BERT</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endParaRPr lang="zh-CN" altLang="en-US" dirty="0"/>
                    </a:p>
                  </a:txBody>
                  <a:tcPr marL="7634" marR="7634" marT="7634" marB="0" anchor="b"/>
                </a:tc>
                <a:tc>
                  <a:txBody>
                    <a:bodyPr/>
                    <a:lstStyle/>
                    <a:p>
                      <a:endParaRPr lang="zh-CN" altLang="en-US"/>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1027537360"/>
                  </a:ext>
                </a:extLst>
              </a:tr>
              <a:tr h="228600">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1408267447"/>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2018680613"/>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1363397234"/>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2505602565"/>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1461739041"/>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981633725"/>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3249233548"/>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748624281"/>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1162102331"/>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146348412"/>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152759251"/>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972548490"/>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1572520831"/>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3557019206"/>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2709476091"/>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333528414"/>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3934734898"/>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942639914"/>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3761730480"/>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2189714930"/>
                  </a:ext>
                </a:extLst>
              </a:tr>
              <a:tr h="228600">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3851642200"/>
                  </a:ext>
                </a:extLst>
              </a:tr>
            </a:tbl>
          </a:graphicData>
        </a:graphic>
      </p:graphicFrame>
    </p:spTree>
    <p:extLst>
      <p:ext uri="{BB962C8B-B14F-4D97-AF65-F5344CB8AC3E}">
        <p14:creationId xmlns:p14="http://schemas.microsoft.com/office/powerpoint/2010/main" val="3102571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19572A20-E2A7-4CA9-AF88-97315D34F69F}"/>
              </a:ext>
            </a:extLst>
          </p:cNvPr>
          <p:cNvGraphicFramePr>
            <a:graphicFrameLocks noGrp="1"/>
          </p:cNvGraphicFramePr>
          <p:nvPr>
            <p:extLst>
              <p:ext uri="{D42A27DB-BD31-4B8C-83A1-F6EECF244321}">
                <p14:modId xmlns:p14="http://schemas.microsoft.com/office/powerpoint/2010/main" val="3217084061"/>
              </p:ext>
            </p:extLst>
          </p:nvPr>
        </p:nvGraphicFramePr>
        <p:xfrm>
          <a:off x="545106" y="274392"/>
          <a:ext cx="8127984" cy="1483360"/>
        </p:xfrm>
        <a:graphic>
          <a:graphicData uri="http://schemas.openxmlformats.org/drawingml/2006/table">
            <a:tbl>
              <a:tblPr firstRow="1" bandRow="1">
                <a:tableStyleId>{5C22544A-7EE6-4342-B048-85BDC9FD1C3A}</a:tableStyleId>
              </a:tblPr>
              <a:tblGrid>
                <a:gridCol w="507999">
                  <a:extLst>
                    <a:ext uri="{9D8B030D-6E8A-4147-A177-3AD203B41FA5}">
                      <a16:colId xmlns:a16="http://schemas.microsoft.com/office/drawing/2014/main" val="1204561692"/>
                    </a:ext>
                  </a:extLst>
                </a:gridCol>
                <a:gridCol w="507999">
                  <a:extLst>
                    <a:ext uri="{9D8B030D-6E8A-4147-A177-3AD203B41FA5}">
                      <a16:colId xmlns:a16="http://schemas.microsoft.com/office/drawing/2014/main" val="1967478132"/>
                    </a:ext>
                  </a:extLst>
                </a:gridCol>
                <a:gridCol w="507999">
                  <a:extLst>
                    <a:ext uri="{9D8B030D-6E8A-4147-A177-3AD203B41FA5}">
                      <a16:colId xmlns:a16="http://schemas.microsoft.com/office/drawing/2014/main" val="296555707"/>
                    </a:ext>
                  </a:extLst>
                </a:gridCol>
                <a:gridCol w="507999">
                  <a:extLst>
                    <a:ext uri="{9D8B030D-6E8A-4147-A177-3AD203B41FA5}">
                      <a16:colId xmlns:a16="http://schemas.microsoft.com/office/drawing/2014/main" val="2740731015"/>
                    </a:ext>
                  </a:extLst>
                </a:gridCol>
                <a:gridCol w="507999">
                  <a:extLst>
                    <a:ext uri="{9D8B030D-6E8A-4147-A177-3AD203B41FA5}">
                      <a16:colId xmlns:a16="http://schemas.microsoft.com/office/drawing/2014/main" val="111965247"/>
                    </a:ext>
                  </a:extLst>
                </a:gridCol>
                <a:gridCol w="507999">
                  <a:extLst>
                    <a:ext uri="{9D8B030D-6E8A-4147-A177-3AD203B41FA5}">
                      <a16:colId xmlns:a16="http://schemas.microsoft.com/office/drawing/2014/main" val="289793247"/>
                    </a:ext>
                  </a:extLst>
                </a:gridCol>
                <a:gridCol w="507999">
                  <a:extLst>
                    <a:ext uri="{9D8B030D-6E8A-4147-A177-3AD203B41FA5}">
                      <a16:colId xmlns:a16="http://schemas.microsoft.com/office/drawing/2014/main" val="2309322619"/>
                    </a:ext>
                  </a:extLst>
                </a:gridCol>
                <a:gridCol w="507999">
                  <a:extLst>
                    <a:ext uri="{9D8B030D-6E8A-4147-A177-3AD203B41FA5}">
                      <a16:colId xmlns:a16="http://schemas.microsoft.com/office/drawing/2014/main" val="2467947768"/>
                    </a:ext>
                  </a:extLst>
                </a:gridCol>
                <a:gridCol w="507999">
                  <a:extLst>
                    <a:ext uri="{9D8B030D-6E8A-4147-A177-3AD203B41FA5}">
                      <a16:colId xmlns:a16="http://schemas.microsoft.com/office/drawing/2014/main" val="210954055"/>
                    </a:ext>
                  </a:extLst>
                </a:gridCol>
                <a:gridCol w="507999">
                  <a:extLst>
                    <a:ext uri="{9D8B030D-6E8A-4147-A177-3AD203B41FA5}">
                      <a16:colId xmlns:a16="http://schemas.microsoft.com/office/drawing/2014/main" val="64811539"/>
                    </a:ext>
                  </a:extLst>
                </a:gridCol>
                <a:gridCol w="507999">
                  <a:extLst>
                    <a:ext uri="{9D8B030D-6E8A-4147-A177-3AD203B41FA5}">
                      <a16:colId xmlns:a16="http://schemas.microsoft.com/office/drawing/2014/main" val="3789994587"/>
                    </a:ext>
                  </a:extLst>
                </a:gridCol>
                <a:gridCol w="507999">
                  <a:extLst>
                    <a:ext uri="{9D8B030D-6E8A-4147-A177-3AD203B41FA5}">
                      <a16:colId xmlns:a16="http://schemas.microsoft.com/office/drawing/2014/main" val="2042540113"/>
                    </a:ext>
                  </a:extLst>
                </a:gridCol>
                <a:gridCol w="507999">
                  <a:extLst>
                    <a:ext uri="{9D8B030D-6E8A-4147-A177-3AD203B41FA5}">
                      <a16:colId xmlns:a16="http://schemas.microsoft.com/office/drawing/2014/main" val="71431979"/>
                    </a:ext>
                  </a:extLst>
                </a:gridCol>
                <a:gridCol w="507999">
                  <a:extLst>
                    <a:ext uri="{9D8B030D-6E8A-4147-A177-3AD203B41FA5}">
                      <a16:colId xmlns:a16="http://schemas.microsoft.com/office/drawing/2014/main" val="2336922131"/>
                    </a:ext>
                  </a:extLst>
                </a:gridCol>
                <a:gridCol w="507999">
                  <a:extLst>
                    <a:ext uri="{9D8B030D-6E8A-4147-A177-3AD203B41FA5}">
                      <a16:colId xmlns:a16="http://schemas.microsoft.com/office/drawing/2014/main" val="3271816471"/>
                    </a:ext>
                  </a:extLst>
                </a:gridCol>
                <a:gridCol w="507999">
                  <a:extLst>
                    <a:ext uri="{9D8B030D-6E8A-4147-A177-3AD203B41FA5}">
                      <a16:colId xmlns:a16="http://schemas.microsoft.com/office/drawing/2014/main" val="1422844152"/>
                    </a:ext>
                  </a:extLst>
                </a:gridCol>
              </a:tblGrid>
              <a:tr h="370840">
                <a:tc>
                  <a:txBody>
                    <a:bodyPr/>
                    <a:lstStyle/>
                    <a:p>
                      <a:r>
                        <a:rPr lang="zh-CN" altLang="en-US" sz="600" dirty="0"/>
                        <a:t>公司</a:t>
                      </a:r>
                    </a:p>
                  </a:txBody>
                  <a:tcPr/>
                </a:tc>
                <a:tc>
                  <a:txBody>
                    <a:bodyPr/>
                    <a:lstStyle/>
                    <a:p>
                      <a:r>
                        <a:rPr lang="zh-CN" altLang="en-US" sz="600" dirty="0"/>
                        <a:t>滴滴</a:t>
                      </a:r>
                      <a:r>
                        <a:rPr lang="en-US" altLang="zh-CN" sz="600" dirty="0"/>
                        <a:t>1</a:t>
                      </a:r>
                      <a:endParaRPr lang="zh-CN" altLang="en-US" sz="600" dirty="0"/>
                    </a:p>
                  </a:txBody>
                  <a:tcPr/>
                </a:tc>
                <a:tc>
                  <a:txBody>
                    <a:bodyPr/>
                    <a:lstStyle/>
                    <a:p>
                      <a:r>
                        <a:rPr lang="zh-CN" altLang="en-US" sz="600" dirty="0"/>
                        <a:t>爱奇艺</a:t>
                      </a:r>
                      <a:r>
                        <a:rPr lang="en-US" altLang="zh-CN" sz="600" dirty="0"/>
                        <a:t>1【MT-KB】</a:t>
                      </a:r>
                      <a:endParaRPr lang="zh-CN" altLang="en-US" sz="600" dirty="0"/>
                    </a:p>
                  </a:txBody>
                  <a:tcPr/>
                </a:tc>
                <a:tc>
                  <a:txBody>
                    <a:bodyPr/>
                    <a:lstStyle/>
                    <a:p>
                      <a:r>
                        <a:rPr lang="zh-CN" altLang="en-US" sz="600" dirty="0"/>
                        <a:t>爱奇艺</a:t>
                      </a:r>
                      <a:r>
                        <a:rPr lang="en-US" altLang="zh-CN" sz="600" dirty="0"/>
                        <a:t>2</a:t>
                      </a:r>
                      <a:endParaRPr lang="zh-CN" altLang="en-US" sz="600" dirty="0"/>
                    </a:p>
                  </a:txBody>
                  <a:tcPr/>
                </a:tc>
                <a:tc>
                  <a:txBody>
                    <a:bodyPr/>
                    <a:lstStyle/>
                    <a:p>
                      <a:r>
                        <a:rPr lang="zh-CN" altLang="en-US" sz="600" dirty="0"/>
                        <a:t>云孚科技</a:t>
                      </a:r>
                    </a:p>
                  </a:txBody>
                  <a:tcPr/>
                </a:tc>
                <a:tc>
                  <a:txBody>
                    <a:bodyPr/>
                    <a:lstStyle/>
                    <a:p>
                      <a:r>
                        <a:rPr lang="en-US" altLang="zh-CN" sz="600" dirty="0"/>
                        <a:t>360</a:t>
                      </a:r>
                      <a:r>
                        <a:rPr lang="zh-CN" altLang="en-US" sz="600" dirty="0"/>
                        <a:t>奇虎</a:t>
                      </a:r>
                    </a:p>
                  </a:txBody>
                  <a:tcPr/>
                </a:tc>
                <a:tc>
                  <a:txBody>
                    <a:bodyPr/>
                    <a:lstStyle/>
                    <a:p>
                      <a:r>
                        <a:rPr lang="zh-CN" altLang="en-US" sz="600" dirty="0"/>
                        <a:t>数据堂</a:t>
                      </a:r>
                    </a:p>
                  </a:txBody>
                  <a:tcPr/>
                </a:tc>
                <a:tc>
                  <a:txBody>
                    <a:bodyPr/>
                    <a:lstStyle/>
                    <a:p>
                      <a:r>
                        <a:rPr lang="zh-CN" altLang="en-US" sz="600" dirty="0"/>
                        <a:t>来也</a:t>
                      </a:r>
                    </a:p>
                  </a:txBody>
                  <a:tcPr/>
                </a:tc>
                <a:tc>
                  <a:txBody>
                    <a:bodyPr/>
                    <a:lstStyle/>
                    <a:p>
                      <a:r>
                        <a:rPr lang="zh-CN" altLang="en-US" sz="600" dirty="0"/>
                        <a:t>美团</a:t>
                      </a:r>
                    </a:p>
                  </a:txBody>
                  <a:tcPr/>
                </a:tc>
                <a:tc>
                  <a:txBody>
                    <a:bodyPr/>
                    <a:lstStyle/>
                    <a:p>
                      <a:r>
                        <a:rPr lang="zh-CN" altLang="en-US" sz="600" dirty="0"/>
                        <a:t>网易</a:t>
                      </a:r>
                    </a:p>
                  </a:txBody>
                  <a:tcPr/>
                </a:tc>
                <a:tc>
                  <a:txBody>
                    <a:bodyPr/>
                    <a:lstStyle/>
                    <a:p>
                      <a:r>
                        <a:rPr lang="zh-CN" altLang="en-US" sz="600" dirty="0"/>
                        <a:t>联想</a:t>
                      </a:r>
                    </a:p>
                  </a:txBody>
                  <a:tcPr/>
                </a:tc>
                <a:tc>
                  <a:txBody>
                    <a:bodyPr/>
                    <a:lstStyle/>
                    <a:p>
                      <a:endParaRPr lang="zh-CN" altLang="en-US" sz="600" dirty="0"/>
                    </a:p>
                  </a:txBody>
                  <a:tcPr/>
                </a:tc>
                <a:tc>
                  <a:txBody>
                    <a:bodyPr/>
                    <a:lstStyle/>
                    <a:p>
                      <a:endParaRPr lang="zh-CN" altLang="en-US" sz="600" dirty="0"/>
                    </a:p>
                  </a:txBody>
                  <a:tcPr/>
                </a:tc>
                <a:tc>
                  <a:txBody>
                    <a:bodyPr/>
                    <a:lstStyle/>
                    <a:p>
                      <a:endParaRPr lang="zh-CN" altLang="en-US" sz="600" dirty="0"/>
                    </a:p>
                  </a:txBody>
                  <a:tcPr/>
                </a:tc>
                <a:tc>
                  <a:txBody>
                    <a:bodyPr/>
                    <a:lstStyle/>
                    <a:p>
                      <a:endParaRPr lang="zh-CN" altLang="en-US" sz="600" dirty="0"/>
                    </a:p>
                  </a:txBody>
                  <a:tcPr/>
                </a:tc>
                <a:tc>
                  <a:txBody>
                    <a:bodyPr/>
                    <a:lstStyle/>
                    <a:p>
                      <a:pPr algn="r"/>
                      <a:endParaRPr lang="zh-CN" altLang="en-US" sz="600" dirty="0"/>
                    </a:p>
                  </a:txBody>
                  <a:tcPr/>
                </a:tc>
                <a:extLst>
                  <a:ext uri="{0D108BD9-81ED-4DB2-BD59-A6C34878D82A}">
                    <a16:rowId xmlns:a16="http://schemas.microsoft.com/office/drawing/2014/main" val="2465719847"/>
                  </a:ext>
                </a:extLst>
              </a:tr>
              <a:tr h="370840">
                <a:tc>
                  <a:txBody>
                    <a:bodyPr/>
                    <a:lstStyle/>
                    <a:p>
                      <a:r>
                        <a:rPr lang="en-US" altLang="zh-CN" sz="600" dirty="0"/>
                        <a:t>Boss</a:t>
                      </a:r>
                      <a:r>
                        <a:rPr lang="zh-CN" altLang="en-US" sz="600" dirty="0"/>
                        <a:t>直聘</a:t>
                      </a:r>
                    </a:p>
                  </a:txBody>
                  <a:tcPr/>
                </a:tc>
                <a:tc>
                  <a:txBody>
                    <a:bodyPr/>
                    <a:lstStyle/>
                    <a:p>
                      <a:endParaRPr lang="zh-CN" altLang="en-US" sz="600" dirty="0"/>
                    </a:p>
                  </a:txBody>
                  <a:tcPr/>
                </a:tc>
                <a:tc>
                  <a:txBody>
                    <a:bodyPr/>
                    <a:lstStyle/>
                    <a:p>
                      <a:endParaRPr lang="zh-CN" altLang="en-US" sz="600" dirty="0"/>
                    </a:p>
                  </a:txBody>
                  <a:tcPr/>
                </a:tc>
                <a:tc>
                  <a:txBody>
                    <a:bodyPr/>
                    <a:lstStyle/>
                    <a:p>
                      <a:endParaRPr lang="zh-CN" altLang="en-US" sz="600" dirty="0"/>
                    </a:p>
                  </a:txBody>
                  <a:tcPr/>
                </a:tc>
                <a:tc>
                  <a:txBody>
                    <a:bodyPr/>
                    <a:lstStyle/>
                    <a:p>
                      <a:endParaRPr lang="zh-CN" altLang="en-US" sz="600"/>
                    </a:p>
                  </a:txBody>
                  <a:tcPr/>
                </a:tc>
                <a:tc>
                  <a:txBody>
                    <a:bodyPr/>
                    <a:lstStyle/>
                    <a:p>
                      <a:endParaRPr lang="zh-CN" altLang="en-US" sz="600"/>
                    </a:p>
                  </a:txBody>
                  <a:tcPr/>
                </a:tc>
                <a:tc>
                  <a:txBody>
                    <a:bodyPr/>
                    <a:lstStyle/>
                    <a:p>
                      <a:endParaRPr lang="zh-CN" altLang="en-US" sz="600" dirty="0"/>
                    </a:p>
                  </a:txBody>
                  <a:tcPr/>
                </a:tc>
                <a:tc>
                  <a:txBody>
                    <a:bodyPr/>
                    <a:lstStyle/>
                    <a:p>
                      <a:endParaRPr lang="zh-CN" altLang="en-US" sz="600"/>
                    </a:p>
                  </a:txBody>
                  <a:tcPr/>
                </a:tc>
                <a:tc>
                  <a:txBody>
                    <a:bodyPr/>
                    <a:lstStyle/>
                    <a:p>
                      <a:endParaRPr lang="zh-CN" altLang="en-US" sz="600" dirty="0"/>
                    </a:p>
                  </a:txBody>
                  <a:tcPr/>
                </a:tc>
                <a:tc>
                  <a:txBody>
                    <a:bodyPr/>
                    <a:lstStyle/>
                    <a:p>
                      <a:endParaRPr lang="zh-CN" altLang="en-US" sz="600"/>
                    </a:p>
                  </a:txBody>
                  <a:tcPr/>
                </a:tc>
                <a:tc>
                  <a:txBody>
                    <a:bodyPr/>
                    <a:lstStyle/>
                    <a:p>
                      <a:endParaRPr lang="zh-CN" altLang="en-US" sz="600" dirty="0"/>
                    </a:p>
                  </a:txBody>
                  <a:tcPr/>
                </a:tc>
                <a:tc>
                  <a:txBody>
                    <a:bodyPr/>
                    <a:lstStyle/>
                    <a:p>
                      <a:endParaRPr lang="zh-CN" altLang="en-US" sz="600" dirty="0"/>
                    </a:p>
                  </a:txBody>
                  <a:tcPr/>
                </a:tc>
                <a:tc>
                  <a:txBody>
                    <a:bodyPr/>
                    <a:lstStyle/>
                    <a:p>
                      <a:endParaRPr lang="zh-CN" altLang="en-US" sz="600" dirty="0"/>
                    </a:p>
                  </a:txBody>
                  <a:tcPr/>
                </a:tc>
                <a:tc>
                  <a:txBody>
                    <a:bodyPr/>
                    <a:lstStyle/>
                    <a:p>
                      <a:endParaRPr lang="zh-CN" altLang="en-US" sz="600" dirty="0"/>
                    </a:p>
                  </a:txBody>
                  <a:tcPr/>
                </a:tc>
                <a:tc>
                  <a:txBody>
                    <a:bodyPr/>
                    <a:lstStyle/>
                    <a:p>
                      <a:endParaRPr lang="zh-CN" altLang="en-US" sz="600" dirty="0"/>
                    </a:p>
                  </a:txBody>
                  <a:tcPr/>
                </a:tc>
                <a:tc>
                  <a:txBody>
                    <a:bodyPr/>
                    <a:lstStyle/>
                    <a:p>
                      <a:endParaRPr lang="zh-CN" altLang="en-US" sz="600" dirty="0"/>
                    </a:p>
                  </a:txBody>
                  <a:tcPr/>
                </a:tc>
                <a:extLst>
                  <a:ext uri="{0D108BD9-81ED-4DB2-BD59-A6C34878D82A}">
                    <a16:rowId xmlns:a16="http://schemas.microsoft.com/office/drawing/2014/main" val="3341480841"/>
                  </a:ext>
                </a:extLst>
              </a:tr>
              <a:tr h="370840">
                <a:tc>
                  <a:txBody>
                    <a:bodyPr/>
                    <a:lstStyle/>
                    <a:p>
                      <a:r>
                        <a:rPr lang="zh-CN" altLang="en-US" sz="600" dirty="0"/>
                        <a:t>实习僧</a:t>
                      </a:r>
                    </a:p>
                  </a:txBody>
                  <a:tcPr/>
                </a:tc>
                <a:tc>
                  <a:txBody>
                    <a:bodyPr/>
                    <a:lstStyle/>
                    <a:p>
                      <a:endParaRPr lang="zh-CN" altLang="en-US" sz="600" dirty="0"/>
                    </a:p>
                  </a:txBody>
                  <a:tcPr/>
                </a:tc>
                <a:tc>
                  <a:txBody>
                    <a:bodyPr/>
                    <a:lstStyle/>
                    <a:p>
                      <a:endParaRPr lang="zh-CN" altLang="en-US" sz="600" dirty="0"/>
                    </a:p>
                  </a:txBody>
                  <a:tcPr/>
                </a:tc>
                <a:tc>
                  <a:txBody>
                    <a:bodyPr/>
                    <a:lstStyle/>
                    <a:p>
                      <a:endParaRPr lang="zh-CN" altLang="en-US" sz="600" dirty="0"/>
                    </a:p>
                  </a:txBody>
                  <a:tcPr/>
                </a:tc>
                <a:tc>
                  <a:txBody>
                    <a:bodyPr/>
                    <a:lstStyle/>
                    <a:p>
                      <a:endParaRPr lang="zh-CN" altLang="en-US" sz="600" dirty="0"/>
                    </a:p>
                  </a:txBody>
                  <a:tcPr/>
                </a:tc>
                <a:tc>
                  <a:txBody>
                    <a:bodyPr/>
                    <a:lstStyle/>
                    <a:p>
                      <a:endParaRPr lang="zh-CN" altLang="en-US" sz="600"/>
                    </a:p>
                  </a:txBody>
                  <a:tcPr/>
                </a:tc>
                <a:tc>
                  <a:txBody>
                    <a:bodyPr/>
                    <a:lstStyle/>
                    <a:p>
                      <a:endParaRPr lang="zh-CN" altLang="en-US" sz="600" dirty="0"/>
                    </a:p>
                  </a:txBody>
                  <a:tcPr/>
                </a:tc>
                <a:tc>
                  <a:txBody>
                    <a:bodyPr/>
                    <a:lstStyle/>
                    <a:p>
                      <a:endParaRPr lang="zh-CN" altLang="en-US" sz="600" dirty="0"/>
                    </a:p>
                  </a:txBody>
                  <a:tcPr/>
                </a:tc>
                <a:tc>
                  <a:txBody>
                    <a:bodyPr/>
                    <a:lstStyle/>
                    <a:p>
                      <a:endParaRPr lang="zh-CN" altLang="en-US" sz="600" dirty="0"/>
                    </a:p>
                  </a:txBody>
                  <a:tcPr/>
                </a:tc>
                <a:tc>
                  <a:txBody>
                    <a:bodyPr/>
                    <a:lstStyle/>
                    <a:p>
                      <a:endParaRPr lang="zh-CN" altLang="en-US" sz="600" dirty="0"/>
                    </a:p>
                  </a:txBody>
                  <a:tcPr/>
                </a:tc>
                <a:tc>
                  <a:txBody>
                    <a:bodyPr/>
                    <a:lstStyle/>
                    <a:p>
                      <a:endParaRPr lang="zh-CN" altLang="en-US" sz="600" dirty="0"/>
                    </a:p>
                  </a:txBody>
                  <a:tcPr/>
                </a:tc>
                <a:tc>
                  <a:txBody>
                    <a:bodyPr/>
                    <a:lstStyle/>
                    <a:p>
                      <a:endParaRPr lang="zh-CN" altLang="en-US" sz="600" dirty="0"/>
                    </a:p>
                  </a:txBody>
                  <a:tcPr/>
                </a:tc>
                <a:tc>
                  <a:txBody>
                    <a:bodyPr/>
                    <a:lstStyle/>
                    <a:p>
                      <a:endParaRPr lang="zh-CN" altLang="en-US" sz="600" dirty="0"/>
                    </a:p>
                  </a:txBody>
                  <a:tcPr/>
                </a:tc>
                <a:tc>
                  <a:txBody>
                    <a:bodyPr/>
                    <a:lstStyle/>
                    <a:p>
                      <a:endParaRPr lang="zh-CN" altLang="en-US" sz="600" dirty="0"/>
                    </a:p>
                  </a:txBody>
                  <a:tcPr/>
                </a:tc>
                <a:tc>
                  <a:txBody>
                    <a:bodyPr/>
                    <a:lstStyle/>
                    <a:p>
                      <a:endParaRPr lang="zh-CN" altLang="en-US" sz="600" dirty="0"/>
                    </a:p>
                  </a:txBody>
                  <a:tcPr/>
                </a:tc>
                <a:tc>
                  <a:txBody>
                    <a:bodyPr/>
                    <a:lstStyle/>
                    <a:p>
                      <a:endParaRPr lang="zh-CN" altLang="en-US" sz="600" dirty="0"/>
                    </a:p>
                  </a:txBody>
                  <a:tcPr/>
                </a:tc>
                <a:extLst>
                  <a:ext uri="{0D108BD9-81ED-4DB2-BD59-A6C34878D82A}">
                    <a16:rowId xmlns:a16="http://schemas.microsoft.com/office/drawing/2014/main" val="2480782206"/>
                  </a:ext>
                </a:extLst>
              </a:tr>
              <a:tr h="370840">
                <a:tc>
                  <a:txBody>
                    <a:bodyPr/>
                    <a:lstStyle/>
                    <a:p>
                      <a:endParaRPr lang="zh-CN" altLang="en-US" sz="600" dirty="0"/>
                    </a:p>
                  </a:txBody>
                  <a:tcPr/>
                </a:tc>
                <a:tc>
                  <a:txBody>
                    <a:bodyPr/>
                    <a:lstStyle/>
                    <a:p>
                      <a:r>
                        <a:rPr lang="zh-CN" altLang="en-US" sz="600" dirty="0"/>
                        <a:t>面试被拒</a:t>
                      </a:r>
                    </a:p>
                  </a:txBody>
                  <a:tcPr/>
                </a:tc>
                <a:tc>
                  <a:txBody>
                    <a:bodyPr/>
                    <a:lstStyle/>
                    <a:p>
                      <a:r>
                        <a:rPr lang="zh-CN" altLang="en-US" sz="600" dirty="0"/>
                        <a:t>简历拒绝</a:t>
                      </a:r>
                    </a:p>
                  </a:txBody>
                  <a:tcPr/>
                </a:tc>
                <a:tc>
                  <a:txBody>
                    <a:bodyPr/>
                    <a:lstStyle/>
                    <a:p>
                      <a:r>
                        <a:rPr lang="zh-CN" altLang="en-US" sz="600" dirty="0"/>
                        <a:t>简历被查看，未会复</a:t>
                      </a:r>
                    </a:p>
                  </a:txBody>
                  <a:tcPr/>
                </a:tc>
                <a:tc>
                  <a:txBody>
                    <a:bodyPr/>
                    <a:lstStyle/>
                    <a:p>
                      <a:r>
                        <a:rPr lang="zh-CN" altLang="en-US" sz="600" dirty="0"/>
                        <a:t>现场面试</a:t>
                      </a:r>
                    </a:p>
                  </a:txBody>
                  <a:tcPr/>
                </a:tc>
                <a:tc>
                  <a:txBody>
                    <a:bodyPr/>
                    <a:lstStyle/>
                    <a:p>
                      <a:r>
                        <a:rPr lang="zh-CN" altLang="en-US" sz="600" dirty="0"/>
                        <a:t>周四面试</a:t>
                      </a:r>
                    </a:p>
                  </a:txBody>
                  <a:tcPr/>
                </a:tc>
                <a:tc>
                  <a:txBody>
                    <a:bodyPr/>
                    <a:lstStyle/>
                    <a:p>
                      <a:r>
                        <a:rPr lang="zh-CN" altLang="en-US" sz="600" dirty="0"/>
                        <a:t>未查看</a:t>
                      </a:r>
                    </a:p>
                  </a:txBody>
                  <a:tcPr/>
                </a:tc>
                <a:tc>
                  <a:txBody>
                    <a:bodyPr/>
                    <a:lstStyle/>
                    <a:p>
                      <a:r>
                        <a:rPr lang="zh-CN" altLang="en-US" sz="600" dirty="0"/>
                        <a:t>被查看，未会复</a:t>
                      </a:r>
                    </a:p>
                  </a:txBody>
                  <a:tcPr/>
                </a:tc>
                <a:tc>
                  <a:txBody>
                    <a:bodyPr/>
                    <a:lstStyle/>
                    <a:p>
                      <a:r>
                        <a:rPr lang="zh-CN" altLang="en-US" sz="600" dirty="0"/>
                        <a:t>被查看，未回复</a:t>
                      </a:r>
                    </a:p>
                  </a:txBody>
                  <a:tcPr/>
                </a:tc>
                <a:tc>
                  <a:txBody>
                    <a:bodyPr/>
                    <a:lstStyle/>
                    <a:p>
                      <a:r>
                        <a:rPr lang="zh-CN" altLang="en-US" sz="600" dirty="0"/>
                        <a:t>拒绝</a:t>
                      </a:r>
                    </a:p>
                  </a:txBody>
                  <a:tcPr/>
                </a:tc>
                <a:tc>
                  <a:txBody>
                    <a:bodyPr/>
                    <a:lstStyle/>
                    <a:p>
                      <a:r>
                        <a:rPr lang="zh-CN" altLang="en-US" sz="300" dirty="0"/>
                        <a:t>拒绝</a:t>
                      </a:r>
                    </a:p>
                  </a:txBody>
                  <a:tcPr/>
                </a:tc>
                <a:tc>
                  <a:txBody>
                    <a:bodyPr/>
                    <a:lstStyle/>
                    <a:p>
                      <a:endParaRPr lang="zh-CN" altLang="en-US" sz="300" dirty="0"/>
                    </a:p>
                  </a:txBody>
                  <a:tcPr/>
                </a:tc>
                <a:tc>
                  <a:txBody>
                    <a:bodyPr/>
                    <a:lstStyle/>
                    <a:p>
                      <a:endParaRPr lang="zh-CN" altLang="en-US" sz="300" dirty="0"/>
                    </a:p>
                  </a:txBody>
                  <a:tcPr/>
                </a:tc>
                <a:tc>
                  <a:txBody>
                    <a:bodyPr/>
                    <a:lstStyle/>
                    <a:p>
                      <a:endParaRPr lang="zh-CN" altLang="en-US" sz="300" dirty="0"/>
                    </a:p>
                  </a:txBody>
                  <a:tcPr/>
                </a:tc>
                <a:tc>
                  <a:txBody>
                    <a:bodyPr/>
                    <a:lstStyle/>
                    <a:p>
                      <a:endParaRPr lang="zh-CN" altLang="en-US" sz="300" dirty="0"/>
                    </a:p>
                  </a:txBody>
                  <a:tcPr/>
                </a:tc>
                <a:tc>
                  <a:txBody>
                    <a:bodyPr/>
                    <a:lstStyle/>
                    <a:p>
                      <a:endParaRPr lang="zh-CN" altLang="en-US" sz="300" dirty="0"/>
                    </a:p>
                  </a:txBody>
                  <a:tcPr/>
                </a:tc>
                <a:extLst>
                  <a:ext uri="{0D108BD9-81ED-4DB2-BD59-A6C34878D82A}">
                    <a16:rowId xmlns:a16="http://schemas.microsoft.com/office/drawing/2014/main" val="1563413512"/>
                  </a:ext>
                </a:extLst>
              </a:tr>
            </a:tbl>
          </a:graphicData>
        </a:graphic>
      </p:graphicFrame>
    </p:spTree>
    <p:extLst>
      <p:ext uri="{BB962C8B-B14F-4D97-AF65-F5344CB8AC3E}">
        <p14:creationId xmlns:p14="http://schemas.microsoft.com/office/powerpoint/2010/main" val="1012722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991DBA9-4F44-4F21-A58B-573D55B993A3}"/>
              </a:ext>
            </a:extLst>
          </p:cNvPr>
          <p:cNvPicPr>
            <a:picLocks noChangeAspect="1"/>
          </p:cNvPicPr>
          <p:nvPr/>
        </p:nvPicPr>
        <p:blipFill>
          <a:blip r:embed="rId3"/>
          <a:stretch>
            <a:fillRect/>
          </a:stretch>
        </p:blipFill>
        <p:spPr>
          <a:xfrm>
            <a:off x="163106" y="0"/>
            <a:ext cx="3826267" cy="1232356"/>
          </a:xfrm>
          <a:prstGeom prst="rect">
            <a:avLst/>
          </a:prstGeom>
        </p:spPr>
      </p:pic>
      <p:sp>
        <p:nvSpPr>
          <p:cNvPr id="3" name="文本框 2">
            <a:extLst>
              <a:ext uri="{FF2B5EF4-FFF2-40B4-BE49-F238E27FC236}">
                <a16:creationId xmlns:a16="http://schemas.microsoft.com/office/drawing/2014/main" id="{8AECF885-913C-4E19-B599-4069CB053773}"/>
              </a:ext>
            </a:extLst>
          </p:cNvPr>
          <p:cNvSpPr txBox="1"/>
          <p:nvPr/>
        </p:nvSpPr>
        <p:spPr>
          <a:xfrm>
            <a:off x="163106" y="1397675"/>
            <a:ext cx="4887589" cy="2462213"/>
          </a:xfrm>
          <a:prstGeom prst="rect">
            <a:avLst/>
          </a:prstGeom>
          <a:noFill/>
          <a:ln>
            <a:solidFill>
              <a:srgbClr val="0070C0"/>
            </a:solidFill>
          </a:ln>
        </p:spPr>
        <p:txBody>
          <a:bodyPr wrap="square" rtlCol="0">
            <a:spAutoFit/>
          </a:bodyPr>
          <a:lstStyle/>
          <a:p>
            <a:r>
              <a:rPr lang="zh-CN" altLang="en-US" sz="1400" dirty="0"/>
              <a:t>目的</a:t>
            </a:r>
            <a:r>
              <a:rPr lang="en-US" altLang="zh-CN" sz="1400" dirty="0"/>
              <a:t>-</a:t>
            </a:r>
            <a:r>
              <a:rPr lang="zh-CN" altLang="en-US" sz="1400" dirty="0"/>
              <a:t>动机</a:t>
            </a:r>
            <a:r>
              <a:rPr lang="en-US" altLang="zh-CN" sz="1400" dirty="0"/>
              <a:t>: </a:t>
            </a:r>
            <a:r>
              <a:rPr lang="zh-CN" altLang="en-US" sz="1400" dirty="0"/>
              <a:t>以前异构图处理是人为定义的边类型，然后使用不同的 函数去操作； </a:t>
            </a:r>
            <a:r>
              <a:rPr lang="zh-CN" altLang="en-US" sz="1400" b="1" dirty="0"/>
              <a:t>学习边类型，学习复合关系  ； 多跳、可解释图、路径学习；</a:t>
            </a:r>
            <a:br>
              <a:rPr lang="en-US" altLang="zh-CN" sz="1400" b="1" dirty="0"/>
            </a:br>
            <a:r>
              <a:rPr lang="zh-CN" altLang="en-US" sz="1400" dirty="0"/>
              <a:t>问题</a:t>
            </a:r>
            <a:r>
              <a:rPr lang="en-US" altLang="zh-CN" sz="1400" dirty="0"/>
              <a:t>: </a:t>
            </a:r>
            <a:r>
              <a:rPr lang="en-US" altLang="zh-CN" sz="1400" dirty="0" err="1"/>
              <a:t>pipline</a:t>
            </a:r>
            <a:r>
              <a:rPr lang="zh-CN" altLang="en-US" sz="1400" dirty="0"/>
              <a:t>操作，使得元路径学习出问题，所以想通过模型自动学习</a:t>
            </a:r>
            <a:r>
              <a:rPr lang="en-US" altLang="zh-CN" sz="1400" dirty="0"/>
              <a:t>;  </a:t>
            </a:r>
            <a:br>
              <a:rPr lang="en-US" altLang="zh-CN" sz="1400" dirty="0"/>
            </a:br>
            <a:r>
              <a:rPr lang="zh-CN" altLang="en-US" sz="1400" dirty="0"/>
              <a:t>做法</a:t>
            </a:r>
            <a:r>
              <a:rPr lang="en-US" altLang="zh-CN" sz="1400" dirty="0"/>
              <a:t>:</a:t>
            </a:r>
            <a:r>
              <a:rPr lang="zh-CN" altLang="en-US" sz="1400" dirty="0"/>
              <a:t>通过多个邻接矩阵相乘 模拟路径</a:t>
            </a:r>
            <a:r>
              <a:rPr lang="en-US" altLang="zh-CN" sz="1400" dirty="0"/>
              <a:t>; </a:t>
            </a:r>
            <a:r>
              <a:rPr lang="zh-CN" altLang="en-US" sz="1400" dirty="0"/>
              <a:t>使用多个卷积核提更多的特征</a:t>
            </a:r>
            <a:br>
              <a:rPr lang="en-US" altLang="zh-CN" sz="1400" dirty="0"/>
            </a:br>
            <a:r>
              <a:rPr lang="zh-CN" altLang="en-US" sz="1400" dirty="0"/>
              <a:t>输入</a:t>
            </a:r>
            <a:r>
              <a:rPr lang="en-US" altLang="zh-CN" sz="1400" dirty="0"/>
              <a:t>: </a:t>
            </a:r>
            <a:r>
              <a:rPr lang="zh-CN" altLang="en-US" sz="1400" b="1" dirty="0"/>
              <a:t>多个不同节点类型、边类型的图结构</a:t>
            </a:r>
            <a:r>
              <a:rPr lang="zh-CN" altLang="en-US" sz="1400" dirty="0"/>
              <a:t>。 </a:t>
            </a:r>
            <a:br>
              <a:rPr lang="en-US" altLang="zh-CN" sz="1400" dirty="0"/>
            </a:br>
            <a:r>
              <a:rPr lang="zh-CN" altLang="en-US" sz="1400" dirty="0"/>
              <a:t>输出</a:t>
            </a:r>
            <a:r>
              <a:rPr lang="en-US" altLang="zh-CN" sz="1400" dirty="0"/>
              <a:t>: </a:t>
            </a:r>
            <a:r>
              <a:rPr lang="zh-CN" altLang="en-US" sz="1400" dirty="0"/>
              <a:t>节点分类</a:t>
            </a:r>
            <a:br>
              <a:rPr lang="en-US" altLang="zh-CN" sz="1400" dirty="0"/>
            </a:br>
            <a:r>
              <a:rPr lang="zh-CN" altLang="en-US" sz="1400" b="1" dirty="0"/>
              <a:t>总结</a:t>
            </a:r>
            <a:r>
              <a:rPr lang="zh-CN" altLang="en-US" sz="1400" dirty="0"/>
              <a:t>：</a:t>
            </a:r>
            <a:r>
              <a:rPr lang="en-US" altLang="zh-CN" sz="1400" dirty="0"/>
              <a:t>GTN</a:t>
            </a:r>
            <a:r>
              <a:rPr lang="zh-CN" altLang="en-US" sz="1400" dirty="0"/>
              <a:t>学到 任意边类型、任意长度元路径 的新结构图</a:t>
            </a:r>
            <a:r>
              <a:rPr lang="en-US" altLang="zh-CN" sz="1400" dirty="0"/>
              <a:t>-</a:t>
            </a:r>
            <a:r>
              <a:rPr lang="en-US" altLang="zh-CN" sz="1400" dirty="0">
                <a:sym typeface="Wingdings" panose="05000000000000000000" pitchFamily="2" charset="2"/>
              </a:rPr>
              <a:t> </a:t>
            </a:r>
            <a:r>
              <a:rPr lang="zh-CN" altLang="en-US" sz="1400" dirty="0">
                <a:sym typeface="Wingdings" panose="05000000000000000000" pitchFamily="2" charset="2"/>
              </a:rPr>
              <a:t>好的</a:t>
            </a:r>
            <a:r>
              <a:rPr lang="en-US" altLang="zh-CN" sz="1400" dirty="0">
                <a:sym typeface="Wingdings" panose="05000000000000000000" pitchFamily="2" charset="2"/>
              </a:rPr>
              <a:t>node</a:t>
            </a:r>
            <a:r>
              <a:rPr lang="zh-CN" altLang="en-US" sz="1400" dirty="0">
                <a:sym typeface="Wingdings" panose="05000000000000000000" pitchFamily="2" charset="2"/>
              </a:rPr>
              <a:t>表示</a:t>
            </a:r>
            <a:endParaRPr lang="zh-CN" altLang="en-US" sz="1400" dirty="0"/>
          </a:p>
        </p:txBody>
      </p:sp>
      <p:pic>
        <p:nvPicPr>
          <p:cNvPr id="4" name="图片 3">
            <a:extLst>
              <a:ext uri="{FF2B5EF4-FFF2-40B4-BE49-F238E27FC236}">
                <a16:creationId xmlns:a16="http://schemas.microsoft.com/office/drawing/2014/main" id="{749B3860-391B-4A5B-BC1A-8A8972E95743}"/>
              </a:ext>
            </a:extLst>
          </p:cNvPr>
          <p:cNvPicPr>
            <a:picLocks noChangeAspect="1"/>
          </p:cNvPicPr>
          <p:nvPr/>
        </p:nvPicPr>
        <p:blipFill>
          <a:blip r:embed="rId4"/>
          <a:stretch>
            <a:fillRect/>
          </a:stretch>
        </p:blipFill>
        <p:spPr>
          <a:xfrm>
            <a:off x="7278198" y="0"/>
            <a:ext cx="4750696" cy="2035189"/>
          </a:xfrm>
          <a:prstGeom prst="rect">
            <a:avLst/>
          </a:prstGeom>
        </p:spPr>
      </p:pic>
      <p:pic>
        <p:nvPicPr>
          <p:cNvPr id="5" name="图片 4">
            <a:extLst>
              <a:ext uri="{FF2B5EF4-FFF2-40B4-BE49-F238E27FC236}">
                <a16:creationId xmlns:a16="http://schemas.microsoft.com/office/drawing/2014/main" id="{89E95C09-95F5-43AE-B88E-CA13B16184EB}"/>
              </a:ext>
            </a:extLst>
          </p:cNvPr>
          <p:cNvPicPr>
            <a:picLocks noChangeAspect="1"/>
          </p:cNvPicPr>
          <p:nvPr/>
        </p:nvPicPr>
        <p:blipFill>
          <a:blip r:embed="rId5"/>
          <a:stretch>
            <a:fillRect/>
          </a:stretch>
        </p:blipFill>
        <p:spPr>
          <a:xfrm>
            <a:off x="7201914" y="2591984"/>
            <a:ext cx="4545024" cy="2370421"/>
          </a:xfrm>
          <a:prstGeom prst="rect">
            <a:avLst/>
          </a:prstGeom>
        </p:spPr>
      </p:pic>
      <p:pic>
        <p:nvPicPr>
          <p:cNvPr id="6" name="图片 5">
            <a:extLst>
              <a:ext uri="{FF2B5EF4-FFF2-40B4-BE49-F238E27FC236}">
                <a16:creationId xmlns:a16="http://schemas.microsoft.com/office/drawing/2014/main" id="{ABBCC7E8-B993-4449-A526-D83B67E01B31}"/>
              </a:ext>
            </a:extLst>
          </p:cNvPr>
          <p:cNvPicPr>
            <a:picLocks noChangeAspect="1"/>
          </p:cNvPicPr>
          <p:nvPr/>
        </p:nvPicPr>
        <p:blipFill rotWithShape="1">
          <a:blip r:embed="rId6"/>
          <a:srcRect l="2432" t="6098" r="1894"/>
          <a:stretch/>
        </p:blipFill>
        <p:spPr>
          <a:xfrm>
            <a:off x="3989373" y="5235547"/>
            <a:ext cx="8229112" cy="1466850"/>
          </a:xfrm>
          <a:prstGeom prst="rect">
            <a:avLst/>
          </a:prstGeom>
        </p:spPr>
      </p:pic>
      <p:pic>
        <p:nvPicPr>
          <p:cNvPr id="7" name="图片 6">
            <a:extLst>
              <a:ext uri="{FF2B5EF4-FFF2-40B4-BE49-F238E27FC236}">
                <a16:creationId xmlns:a16="http://schemas.microsoft.com/office/drawing/2014/main" id="{53E53578-7316-48E7-9BD8-EC65BBFA20F2}"/>
              </a:ext>
            </a:extLst>
          </p:cNvPr>
          <p:cNvPicPr>
            <a:picLocks noChangeAspect="1"/>
          </p:cNvPicPr>
          <p:nvPr/>
        </p:nvPicPr>
        <p:blipFill>
          <a:blip r:embed="rId7"/>
          <a:stretch>
            <a:fillRect/>
          </a:stretch>
        </p:blipFill>
        <p:spPr>
          <a:xfrm>
            <a:off x="235259" y="3910720"/>
            <a:ext cx="5179578" cy="1188256"/>
          </a:xfrm>
          <a:prstGeom prst="rect">
            <a:avLst/>
          </a:prstGeom>
        </p:spPr>
      </p:pic>
    </p:spTree>
    <p:extLst>
      <p:ext uri="{BB962C8B-B14F-4D97-AF65-F5344CB8AC3E}">
        <p14:creationId xmlns:p14="http://schemas.microsoft.com/office/powerpoint/2010/main" val="1899019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43835C2-4193-4C79-A2D6-E347FC64B3CB}"/>
              </a:ext>
            </a:extLst>
          </p:cNvPr>
          <p:cNvSpPr txBox="1"/>
          <p:nvPr/>
        </p:nvSpPr>
        <p:spPr>
          <a:xfrm>
            <a:off x="5596724" y="2966168"/>
            <a:ext cx="8938260" cy="369332"/>
          </a:xfrm>
          <a:prstGeom prst="rect">
            <a:avLst/>
          </a:prstGeom>
          <a:noFill/>
        </p:spPr>
        <p:txBody>
          <a:bodyPr wrap="square" rtlCol="0">
            <a:spAutoFit/>
          </a:bodyPr>
          <a:lstStyle/>
          <a:p>
            <a:r>
              <a:rPr lang="en-US" altLang="zh-CN" dirty="0"/>
              <a:t>2019</a:t>
            </a:r>
            <a:r>
              <a:rPr lang="zh-CN" altLang="en-US" dirty="0"/>
              <a:t>年</a:t>
            </a:r>
            <a:r>
              <a:rPr lang="en-US" altLang="zh-CN" dirty="0"/>
              <a:t>12</a:t>
            </a:r>
            <a:r>
              <a:rPr lang="zh-CN" altLang="en-US" dirty="0"/>
              <a:t>月</a:t>
            </a:r>
          </a:p>
        </p:txBody>
      </p:sp>
    </p:spTree>
    <p:extLst>
      <p:ext uri="{BB962C8B-B14F-4D97-AF65-F5344CB8AC3E}">
        <p14:creationId xmlns:p14="http://schemas.microsoft.com/office/powerpoint/2010/main" val="2099572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A2428A1-B615-43C5-9B79-751120455884}"/>
              </a:ext>
            </a:extLst>
          </p:cNvPr>
          <p:cNvPicPr>
            <a:picLocks noChangeAspect="1"/>
          </p:cNvPicPr>
          <p:nvPr/>
        </p:nvPicPr>
        <p:blipFill>
          <a:blip r:embed="rId3"/>
          <a:stretch>
            <a:fillRect/>
          </a:stretch>
        </p:blipFill>
        <p:spPr>
          <a:xfrm>
            <a:off x="134220" y="0"/>
            <a:ext cx="5299174" cy="1017767"/>
          </a:xfrm>
          <a:prstGeom prst="rect">
            <a:avLst/>
          </a:prstGeom>
        </p:spPr>
      </p:pic>
      <p:pic>
        <p:nvPicPr>
          <p:cNvPr id="3" name="图片 2">
            <a:extLst>
              <a:ext uri="{FF2B5EF4-FFF2-40B4-BE49-F238E27FC236}">
                <a16:creationId xmlns:a16="http://schemas.microsoft.com/office/drawing/2014/main" id="{01BE678E-3BD1-4C92-9A8E-714EEE2FFBF4}"/>
              </a:ext>
            </a:extLst>
          </p:cNvPr>
          <p:cNvPicPr>
            <a:picLocks noChangeAspect="1"/>
          </p:cNvPicPr>
          <p:nvPr/>
        </p:nvPicPr>
        <p:blipFill>
          <a:blip r:embed="rId4"/>
          <a:stretch>
            <a:fillRect/>
          </a:stretch>
        </p:blipFill>
        <p:spPr>
          <a:xfrm>
            <a:off x="134220" y="1304014"/>
            <a:ext cx="3017804" cy="3418398"/>
          </a:xfrm>
          <a:prstGeom prst="rect">
            <a:avLst/>
          </a:prstGeom>
        </p:spPr>
      </p:pic>
      <p:sp>
        <p:nvSpPr>
          <p:cNvPr id="4" name="文本框 3">
            <a:extLst>
              <a:ext uri="{FF2B5EF4-FFF2-40B4-BE49-F238E27FC236}">
                <a16:creationId xmlns:a16="http://schemas.microsoft.com/office/drawing/2014/main" id="{878F77D4-BCBD-4A46-98CD-B5C7E5CCB7DE}"/>
              </a:ext>
            </a:extLst>
          </p:cNvPr>
          <p:cNvSpPr txBox="1"/>
          <p:nvPr/>
        </p:nvSpPr>
        <p:spPr>
          <a:xfrm>
            <a:off x="4412975" y="2165276"/>
            <a:ext cx="1121134" cy="646331"/>
          </a:xfrm>
          <a:prstGeom prst="rect">
            <a:avLst/>
          </a:prstGeom>
          <a:solidFill>
            <a:srgbClr val="FFFF00"/>
          </a:solidFill>
          <a:ln>
            <a:solidFill>
              <a:srgbClr val="002060"/>
            </a:solidFill>
          </a:ln>
        </p:spPr>
        <p:txBody>
          <a:bodyPr wrap="square" rtlCol="0">
            <a:spAutoFit/>
          </a:bodyPr>
          <a:lstStyle/>
          <a:p>
            <a:r>
              <a:rPr lang="en-US" altLang="zh-CN" dirty="0"/>
              <a:t>Bert </a:t>
            </a:r>
            <a:r>
              <a:rPr lang="zh-CN" altLang="en-US" dirty="0"/>
              <a:t>中的</a:t>
            </a:r>
            <a:br>
              <a:rPr lang="en-US" altLang="zh-CN" dirty="0"/>
            </a:br>
            <a:r>
              <a:rPr lang="zh-CN" altLang="en-US" dirty="0"/>
              <a:t>知识探究</a:t>
            </a:r>
          </a:p>
        </p:txBody>
      </p:sp>
      <p:sp>
        <p:nvSpPr>
          <p:cNvPr id="5" name="文本框 4">
            <a:extLst>
              <a:ext uri="{FF2B5EF4-FFF2-40B4-BE49-F238E27FC236}">
                <a16:creationId xmlns:a16="http://schemas.microsoft.com/office/drawing/2014/main" id="{233BA1AF-309F-479D-A63E-C31193EE7491}"/>
              </a:ext>
            </a:extLst>
          </p:cNvPr>
          <p:cNvSpPr txBox="1"/>
          <p:nvPr/>
        </p:nvSpPr>
        <p:spPr>
          <a:xfrm>
            <a:off x="8032143" y="659325"/>
            <a:ext cx="3242806" cy="1200329"/>
          </a:xfrm>
          <a:prstGeom prst="rect">
            <a:avLst/>
          </a:prstGeom>
          <a:noFill/>
          <a:ln>
            <a:solidFill>
              <a:srgbClr val="002060"/>
            </a:solidFill>
          </a:ln>
        </p:spPr>
        <p:txBody>
          <a:bodyPr wrap="square" rtlCol="0">
            <a:spAutoFit/>
          </a:bodyPr>
          <a:lstStyle/>
          <a:p>
            <a:r>
              <a:rPr lang="en-US" altLang="zh-CN" dirty="0"/>
              <a:t>FB: lama</a:t>
            </a:r>
            <a:br>
              <a:rPr lang="en-US" altLang="zh-CN" dirty="0"/>
            </a:br>
            <a:r>
              <a:rPr lang="zh-CN" altLang="en-US" dirty="0"/>
              <a:t>人工模板做预测</a:t>
            </a:r>
            <a:r>
              <a:rPr lang="en-US" altLang="zh-CN" dirty="0"/>
              <a:t>:  &lt; s, r, </a:t>
            </a:r>
            <a:r>
              <a:rPr lang="en-US" altLang="zh-CN" b="1" u="sng" dirty="0"/>
              <a:t>o</a:t>
            </a:r>
            <a:r>
              <a:rPr lang="en-US" altLang="zh-CN" dirty="0"/>
              <a:t>&gt; </a:t>
            </a:r>
            <a:br>
              <a:rPr lang="en-US" altLang="zh-CN" dirty="0"/>
            </a:br>
            <a:r>
              <a:rPr lang="zh-CN" altLang="en-US" dirty="0"/>
              <a:t>评价</a:t>
            </a:r>
            <a:r>
              <a:rPr lang="en-US" altLang="zh-CN" dirty="0"/>
              <a:t>: LMs Knowledge </a:t>
            </a:r>
            <a:br>
              <a:rPr lang="en-US" altLang="zh-CN" dirty="0"/>
            </a:br>
            <a:r>
              <a:rPr lang="zh-CN" altLang="en-US" dirty="0"/>
              <a:t>最简单评价  </a:t>
            </a:r>
            <a:r>
              <a:rPr lang="en-US" altLang="zh-CN" dirty="0"/>
              <a:t>vs.  KG</a:t>
            </a:r>
            <a:endParaRPr lang="zh-CN" altLang="en-US" dirty="0"/>
          </a:p>
        </p:txBody>
      </p:sp>
      <p:sp>
        <p:nvSpPr>
          <p:cNvPr id="6" name="文本框 5">
            <a:extLst>
              <a:ext uri="{FF2B5EF4-FFF2-40B4-BE49-F238E27FC236}">
                <a16:creationId xmlns:a16="http://schemas.microsoft.com/office/drawing/2014/main" id="{90222373-A622-4941-BE0C-A289DFD9D6ED}"/>
              </a:ext>
            </a:extLst>
          </p:cNvPr>
          <p:cNvSpPr txBox="1"/>
          <p:nvPr/>
        </p:nvSpPr>
        <p:spPr>
          <a:xfrm>
            <a:off x="8032143" y="2691087"/>
            <a:ext cx="3242806" cy="2031325"/>
          </a:xfrm>
          <a:prstGeom prst="rect">
            <a:avLst/>
          </a:prstGeom>
          <a:noFill/>
          <a:ln>
            <a:solidFill>
              <a:srgbClr val="002060"/>
            </a:solidFill>
          </a:ln>
        </p:spPr>
        <p:txBody>
          <a:bodyPr wrap="square" rtlCol="0">
            <a:spAutoFit/>
          </a:bodyPr>
          <a:lstStyle/>
          <a:p>
            <a:r>
              <a:rPr lang="en-US" altLang="zh-CN" dirty="0"/>
              <a:t>CMU: </a:t>
            </a:r>
            <a:r>
              <a:rPr lang="en-US" altLang="zh-CN" dirty="0" err="1"/>
              <a:t>lpaqa</a:t>
            </a:r>
            <a:br>
              <a:rPr lang="en-US" altLang="zh-CN" dirty="0"/>
            </a:br>
            <a:r>
              <a:rPr lang="zh-CN" altLang="en-US" dirty="0"/>
              <a:t>多个模板 做预测</a:t>
            </a:r>
            <a:r>
              <a:rPr lang="en-US" altLang="zh-CN" dirty="0"/>
              <a:t>:  &lt; s, r , </a:t>
            </a:r>
            <a:r>
              <a:rPr lang="en-US" altLang="zh-CN" b="1" u="sng" dirty="0"/>
              <a:t>o</a:t>
            </a:r>
            <a:r>
              <a:rPr lang="en-US" altLang="zh-CN" dirty="0"/>
              <a:t>&gt; </a:t>
            </a:r>
            <a:br>
              <a:rPr lang="en-US" altLang="zh-CN" dirty="0"/>
            </a:br>
            <a:r>
              <a:rPr lang="zh-CN" altLang="en-US" dirty="0"/>
              <a:t>评价</a:t>
            </a:r>
            <a:r>
              <a:rPr lang="en-US" altLang="zh-CN" dirty="0"/>
              <a:t>: LMs Knowledge </a:t>
            </a:r>
            <a:br>
              <a:rPr lang="en-US" altLang="zh-CN" dirty="0"/>
            </a:br>
            <a:r>
              <a:rPr lang="zh-CN" altLang="en-US" dirty="0"/>
              <a:t>最简单评价  </a:t>
            </a:r>
            <a:r>
              <a:rPr lang="en-US" altLang="zh-CN" dirty="0"/>
              <a:t>vs.  KG</a:t>
            </a:r>
            <a:br>
              <a:rPr lang="en-US" altLang="zh-CN" dirty="0"/>
            </a:br>
            <a:br>
              <a:rPr lang="en-US" altLang="zh-CN" dirty="0"/>
            </a:br>
            <a:r>
              <a:rPr lang="zh-CN" altLang="en-US" dirty="0"/>
              <a:t>模板</a:t>
            </a:r>
            <a:r>
              <a:rPr lang="en-US" altLang="zh-CN" dirty="0"/>
              <a:t>: 1)</a:t>
            </a:r>
            <a:r>
              <a:rPr lang="zh-CN" altLang="en-US" dirty="0"/>
              <a:t> </a:t>
            </a:r>
            <a:r>
              <a:rPr lang="en-US" altLang="zh-CN" dirty="0"/>
              <a:t>mining-base</a:t>
            </a:r>
            <a:br>
              <a:rPr lang="en-US" altLang="zh-CN" dirty="0"/>
            </a:br>
            <a:r>
              <a:rPr lang="zh-CN" altLang="en-US" dirty="0"/>
              <a:t>          </a:t>
            </a:r>
            <a:r>
              <a:rPr lang="en-US" altLang="zh-CN" dirty="0"/>
              <a:t>2)</a:t>
            </a:r>
            <a:r>
              <a:rPr lang="zh-CN" altLang="en-US" dirty="0"/>
              <a:t> </a:t>
            </a:r>
            <a:r>
              <a:rPr lang="en-US" altLang="zh-CN" dirty="0"/>
              <a:t>paraphrasing-base </a:t>
            </a:r>
            <a:endParaRPr lang="zh-CN" altLang="en-US" dirty="0"/>
          </a:p>
        </p:txBody>
      </p:sp>
      <p:sp>
        <p:nvSpPr>
          <p:cNvPr id="7" name="文本框 6">
            <a:extLst>
              <a:ext uri="{FF2B5EF4-FFF2-40B4-BE49-F238E27FC236}">
                <a16:creationId xmlns:a16="http://schemas.microsoft.com/office/drawing/2014/main" id="{B05072DA-3D68-42C5-906A-4622FEB3479F}"/>
              </a:ext>
            </a:extLst>
          </p:cNvPr>
          <p:cNvSpPr txBox="1"/>
          <p:nvPr/>
        </p:nvSpPr>
        <p:spPr>
          <a:xfrm>
            <a:off x="4206240" y="4605448"/>
            <a:ext cx="3586037" cy="2031325"/>
          </a:xfrm>
          <a:prstGeom prst="rect">
            <a:avLst/>
          </a:prstGeom>
          <a:noFill/>
          <a:ln>
            <a:solidFill>
              <a:srgbClr val="002060"/>
            </a:solidFill>
          </a:ln>
        </p:spPr>
        <p:txBody>
          <a:bodyPr wrap="square" rtlCol="0">
            <a:spAutoFit/>
          </a:bodyPr>
          <a:lstStyle/>
          <a:p>
            <a:r>
              <a:rPr lang="en-US" altLang="zh-CN" dirty="0"/>
              <a:t>Inducing Relational </a:t>
            </a:r>
            <a:br>
              <a:rPr lang="en-US" altLang="zh-CN" dirty="0"/>
            </a:br>
            <a:r>
              <a:rPr lang="zh-CN" altLang="en-US" dirty="0"/>
              <a:t>人工模板做预测</a:t>
            </a:r>
            <a:r>
              <a:rPr lang="en-US" altLang="zh-CN" dirty="0"/>
              <a:t>:  &lt; s, </a:t>
            </a:r>
            <a:r>
              <a:rPr lang="en-US" altLang="zh-CN" b="1" u="sng" dirty="0"/>
              <a:t>r</a:t>
            </a:r>
            <a:r>
              <a:rPr lang="en-US" altLang="zh-CN" dirty="0"/>
              <a:t>, o&gt; </a:t>
            </a:r>
            <a:br>
              <a:rPr lang="en-US" altLang="zh-CN" dirty="0"/>
            </a:br>
            <a:r>
              <a:rPr lang="zh-CN" altLang="en-US" dirty="0"/>
              <a:t>评价</a:t>
            </a:r>
            <a:r>
              <a:rPr lang="en-US" altLang="zh-CN" dirty="0"/>
              <a:t>: LMs Knowledge</a:t>
            </a:r>
            <a:r>
              <a:rPr lang="zh-CN" altLang="en-US" dirty="0"/>
              <a:t>：关系</a:t>
            </a:r>
            <a:br>
              <a:rPr lang="en-US" altLang="zh-CN" dirty="0"/>
            </a:br>
            <a:r>
              <a:rPr lang="zh-CN" altLang="en-US" dirty="0"/>
              <a:t>最简单评价：关系分类</a:t>
            </a:r>
            <a:br>
              <a:rPr lang="en-US" altLang="zh-CN" dirty="0"/>
            </a:br>
            <a:br>
              <a:rPr lang="en-US" altLang="zh-CN" dirty="0"/>
            </a:br>
            <a:r>
              <a:rPr lang="zh-CN" altLang="en-US" dirty="0"/>
              <a:t>模板的自动挖掘</a:t>
            </a:r>
            <a:r>
              <a:rPr lang="en-US" altLang="zh-CN" dirty="0"/>
              <a:t>:   </a:t>
            </a:r>
            <a:br>
              <a:rPr lang="en-US" altLang="zh-CN" dirty="0"/>
            </a:br>
            <a:r>
              <a:rPr lang="en-US" altLang="zh-CN" dirty="0"/>
              <a:t>1)</a:t>
            </a:r>
            <a:r>
              <a:rPr lang="zh-CN" altLang="en-US" dirty="0"/>
              <a:t>发现 </a:t>
            </a:r>
            <a:r>
              <a:rPr lang="en-US" altLang="zh-CN" dirty="0"/>
              <a:t>2)</a:t>
            </a:r>
            <a:r>
              <a:rPr lang="zh-CN" altLang="en-US" dirty="0"/>
              <a:t>过滤 </a:t>
            </a:r>
            <a:r>
              <a:rPr lang="en-US" altLang="zh-CN" dirty="0"/>
              <a:t>[]  3)fine-tune </a:t>
            </a:r>
            <a:endParaRPr lang="zh-CN" altLang="en-US" dirty="0"/>
          </a:p>
        </p:txBody>
      </p:sp>
      <p:cxnSp>
        <p:nvCxnSpPr>
          <p:cNvPr id="9" name="直接箭头连接符 8">
            <a:extLst>
              <a:ext uri="{FF2B5EF4-FFF2-40B4-BE49-F238E27FC236}">
                <a16:creationId xmlns:a16="http://schemas.microsoft.com/office/drawing/2014/main" id="{3AA1F673-A5A7-461E-84E4-A31350FAE85D}"/>
              </a:ext>
            </a:extLst>
          </p:cNvPr>
          <p:cNvCxnSpPr>
            <a:stCxn id="4" idx="3"/>
            <a:endCxn id="5" idx="1"/>
          </p:cNvCxnSpPr>
          <p:nvPr/>
        </p:nvCxnSpPr>
        <p:spPr>
          <a:xfrm flipV="1">
            <a:off x="5534109" y="1259490"/>
            <a:ext cx="2498034" cy="1228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C0488C5E-E98D-449F-BD25-DCE62B3B6EE8}"/>
              </a:ext>
            </a:extLst>
          </p:cNvPr>
          <p:cNvCxnSpPr>
            <a:cxnSpLocks/>
          </p:cNvCxnSpPr>
          <p:nvPr/>
        </p:nvCxnSpPr>
        <p:spPr>
          <a:xfrm>
            <a:off x="5152445" y="2807577"/>
            <a:ext cx="381664" cy="1797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FA3A1EBF-9B2C-4DC9-B535-CC910EDF1740}"/>
              </a:ext>
            </a:extLst>
          </p:cNvPr>
          <p:cNvCxnSpPr>
            <a:cxnSpLocks/>
          </p:cNvCxnSpPr>
          <p:nvPr/>
        </p:nvCxnSpPr>
        <p:spPr>
          <a:xfrm>
            <a:off x="9516717" y="1859654"/>
            <a:ext cx="0" cy="831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3F32FE33-7E9D-4798-BA85-0322E7D20FBE}"/>
              </a:ext>
            </a:extLst>
          </p:cNvPr>
          <p:cNvSpPr txBox="1"/>
          <p:nvPr/>
        </p:nvSpPr>
        <p:spPr>
          <a:xfrm>
            <a:off x="5999259" y="1774365"/>
            <a:ext cx="1449788" cy="369332"/>
          </a:xfrm>
          <a:prstGeom prst="rect">
            <a:avLst/>
          </a:prstGeom>
          <a:noFill/>
          <a:ln>
            <a:solidFill>
              <a:srgbClr val="C00000"/>
            </a:solidFill>
          </a:ln>
        </p:spPr>
        <p:txBody>
          <a:bodyPr wrap="square" rtlCol="0">
            <a:spAutoFit/>
          </a:bodyPr>
          <a:lstStyle/>
          <a:p>
            <a:r>
              <a:rPr lang="en-US" altLang="zh-CN" dirty="0"/>
              <a:t>EMNLP2019</a:t>
            </a:r>
            <a:endParaRPr lang="zh-CN" altLang="en-US" dirty="0"/>
          </a:p>
        </p:txBody>
      </p:sp>
      <p:sp>
        <p:nvSpPr>
          <p:cNvPr id="18" name="文本框 17">
            <a:extLst>
              <a:ext uri="{FF2B5EF4-FFF2-40B4-BE49-F238E27FC236}">
                <a16:creationId xmlns:a16="http://schemas.microsoft.com/office/drawing/2014/main" id="{9C0D50C3-1F8A-4733-AA9F-0D65FB55FA88}"/>
              </a:ext>
            </a:extLst>
          </p:cNvPr>
          <p:cNvSpPr txBox="1"/>
          <p:nvPr/>
        </p:nvSpPr>
        <p:spPr>
          <a:xfrm>
            <a:off x="4809215" y="3411004"/>
            <a:ext cx="1449788" cy="369332"/>
          </a:xfrm>
          <a:prstGeom prst="rect">
            <a:avLst/>
          </a:prstGeom>
          <a:noFill/>
          <a:ln>
            <a:solidFill>
              <a:srgbClr val="C00000"/>
            </a:solidFill>
          </a:ln>
        </p:spPr>
        <p:txBody>
          <a:bodyPr wrap="square" rtlCol="0">
            <a:spAutoFit/>
          </a:bodyPr>
          <a:lstStyle/>
          <a:p>
            <a:r>
              <a:rPr lang="en-US" altLang="zh-CN" dirty="0"/>
              <a:t>AAAI 2020</a:t>
            </a:r>
            <a:endParaRPr lang="zh-CN" altLang="en-US" dirty="0"/>
          </a:p>
        </p:txBody>
      </p:sp>
      <p:sp>
        <p:nvSpPr>
          <p:cNvPr id="19" name="文本框 18">
            <a:extLst>
              <a:ext uri="{FF2B5EF4-FFF2-40B4-BE49-F238E27FC236}">
                <a16:creationId xmlns:a16="http://schemas.microsoft.com/office/drawing/2014/main" id="{71017642-184B-413F-B22A-8E0B0E2EBD9B}"/>
              </a:ext>
            </a:extLst>
          </p:cNvPr>
          <p:cNvSpPr txBox="1"/>
          <p:nvPr/>
        </p:nvSpPr>
        <p:spPr>
          <a:xfrm>
            <a:off x="8915399" y="2062299"/>
            <a:ext cx="1449788" cy="369332"/>
          </a:xfrm>
          <a:prstGeom prst="rect">
            <a:avLst/>
          </a:prstGeom>
          <a:noFill/>
          <a:ln>
            <a:solidFill>
              <a:srgbClr val="C00000"/>
            </a:solidFill>
          </a:ln>
        </p:spPr>
        <p:txBody>
          <a:bodyPr wrap="square" rtlCol="0">
            <a:spAutoFit/>
          </a:bodyPr>
          <a:lstStyle/>
          <a:p>
            <a:r>
              <a:rPr lang="en-US" altLang="zh-CN" dirty="0"/>
              <a:t>AAAI 2020</a:t>
            </a:r>
            <a:endParaRPr lang="zh-CN" altLang="en-US" dirty="0"/>
          </a:p>
        </p:txBody>
      </p:sp>
    </p:spTree>
    <p:extLst>
      <p:ext uri="{BB962C8B-B14F-4D97-AF65-F5344CB8AC3E}">
        <p14:creationId xmlns:p14="http://schemas.microsoft.com/office/powerpoint/2010/main" val="3084724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707D93-6F4D-4C29-BE43-DF0FA726970F}"/>
              </a:ext>
            </a:extLst>
          </p:cNvPr>
          <p:cNvPicPr>
            <a:picLocks noChangeAspect="1"/>
          </p:cNvPicPr>
          <p:nvPr/>
        </p:nvPicPr>
        <p:blipFill>
          <a:blip r:embed="rId2"/>
          <a:stretch>
            <a:fillRect/>
          </a:stretch>
        </p:blipFill>
        <p:spPr>
          <a:xfrm>
            <a:off x="0" y="-60959"/>
            <a:ext cx="4594493" cy="1234440"/>
          </a:xfrm>
          <a:prstGeom prst="rect">
            <a:avLst/>
          </a:prstGeom>
        </p:spPr>
      </p:pic>
      <p:pic>
        <p:nvPicPr>
          <p:cNvPr id="3" name="图片 2">
            <a:extLst>
              <a:ext uri="{FF2B5EF4-FFF2-40B4-BE49-F238E27FC236}">
                <a16:creationId xmlns:a16="http://schemas.microsoft.com/office/drawing/2014/main" id="{35E43B14-04A0-4049-BECF-F9719359543E}"/>
              </a:ext>
            </a:extLst>
          </p:cNvPr>
          <p:cNvPicPr>
            <a:picLocks noChangeAspect="1"/>
          </p:cNvPicPr>
          <p:nvPr/>
        </p:nvPicPr>
        <p:blipFill>
          <a:blip r:embed="rId3"/>
          <a:stretch>
            <a:fillRect/>
          </a:stretch>
        </p:blipFill>
        <p:spPr>
          <a:xfrm>
            <a:off x="123866" y="2829339"/>
            <a:ext cx="4676775" cy="3505200"/>
          </a:xfrm>
          <a:prstGeom prst="rect">
            <a:avLst/>
          </a:prstGeom>
        </p:spPr>
      </p:pic>
      <p:sp>
        <p:nvSpPr>
          <p:cNvPr id="4" name="文本框 3">
            <a:extLst>
              <a:ext uri="{FF2B5EF4-FFF2-40B4-BE49-F238E27FC236}">
                <a16:creationId xmlns:a16="http://schemas.microsoft.com/office/drawing/2014/main" id="{CE87A09D-9149-44C1-9065-3758C86DF2ED}"/>
              </a:ext>
            </a:extLst>
          </p:cNvPr>
          <p:cNvSpPr txBox="1"/>
          <p:nvPr/>
        </p:nvSpPr>
        <p:spPr>
          <a:xfrm>
            <a:off x="6305384" y="787179"/>
            <a:ext cx="5208105" cy="5078313"/>
          </a:xfrm>
          <a:prstGeom prst="rect">
            <a:avLst/>
          </a:prstGeom>
          <a:noFill/>
        </p:spPr>
        <p:txBody>
          <a:bodyPr wrap="square" rtlCol="0">
            <a:spAutoFit/>
          </a:bodyPr>
          <a:lstStyle/>
          <a:p>
            <a:r>
              <a:rPr lang="zh-CN" altLang="en-US" dirty="0"/>
              <a:t>使用更加完备的 </a:t>
            </a:r>
            <a:r>
              <a:rPr lang="en-US" altLang="zh-CN" dirty="0"/>
              <a:t>prompts </a:t>
            </a:r>
            <a:r>
              <a:rPr lang="zh-CN" altLang="en-US" dirty="0"/>
              <a:t>检测</a:t>
            </a:r>
            <a:r>
              <a:rPr lang="en-US" altLang="zh-CN" dirty="0"/>
              <a:t>LMs</a:t>
            </a:r>
            <a:r>
              <a:rPr lang="zh-CN" altLang="en-US" dirty="0"/>
              <a:t>中包含的知识。  进一步提升了</a:t>
            </a:r>
            <a:r>
              <a:rPr lang="en-US" altLang="zh-CN" dirty="0"/>
              <a:t>LMs</a:t>
            </a:r>
            <a:r>
              <a:rPr lang="zh-CN" altLang="en-US" dirty="0"/>
              <a:t>中包含知识的下界。   </a:t>
            </a:r>
            <a:br>
              <a:rPr lang="en-US" altLang="zh-CN" dirty="0"/>
            </a:br>
            <a:endParaRPr lang="en-US" altLang="zh-CN" dirty="0"/>
          </a:p>
          <a:p>
            <a:r>
              <a:rPr lang="en-US" altLang="zh-CN" dirty="0"/>
              <a:t>Prompts</a:t>
            </a:r>
            <a:r>
              <a:rPr lang="zh-CN" altLang="en-US" dirty="0"/>
              <a:t>检测的很大一个效果就是  </a:t>
            </a:r>
            <a:r>
              <a:rPr lang="en-US" altLang="zh-CN" dirty="0"/>
              <a:t>LMs</a:t>
            </a:r>
            <a:r>
              <a:rPr lang="zh-CN" altLang="en-US" dirty="0"/>
              <a:t>是不是捕获了  关系，所以现在的 </a:t>
            </a:r>
            <a:r>
              <a:rPr lang="en-US" altLang="zh-CN" dirty="0"/>
              <a:t>prompts</a:t>
            </a:r>
            <a:r>
              <a:rPr lang="zh-CN" altLang="en-US" dirty="0"/>
              <a:t>差不多也是一个意思，改变关系表达看看预测的结果。   </a:t>
            </a:r>
            <a:br>
              <a:rPr lang="en-US" altLang="zh-CN" dirty="0"/>
            </a:br>
            <a:endParaRPr lang="en-US" altLang="zh-CN" dirty="0"/>
          </a:p>
          <a:p>
            <a:r>
              <a:rPr lang="en-US" altLang="zh-CN" dirty="0"/>
              <a:t>LMs</a:t>
            </a:r>
            <a:r>
              <a:rPr lang="zh-CN" altLang="en-US" dirty="0"/>
              <a:t> </a:t>
            </a:r>
            <a:r>
              <a:rPr lang="en-US" altLang="zh-CN" dirty="0"/>
              <a:t>vs KG </a:t>
            </a:r>
            <a:r>
              <a:rPr lang="zh-CN" altLang="en-US" dirty="0"/>
              <a:t>确实是有一定的优势，结果证明</a:t>
            </a:r>
            <a:br>
              <a:rPr lang="en-US" altLang="zh-CN" dirty="0"/>
            </a:br>
            <a:br>
              <a:rPr lang="en-US" altLang="zh-CN" dirty="0"/>
            </a:br>
            <a:r>
              <a:rPr lang="zh-CN" altLang="en-US" dirty="0"/>
              <a:t>未来研究方向</a:t>
            </a:r>
            <a:r>
              <a:rPr lang="en-US" altLang="zh-CN" dirty="0"/>
              <a:t>: </a:t>
            </a:r>
          </a:p>
          <a:p>
            <a:pPr marL="342900" indent="-342900">
              <a:buAutoNum type="arabicPeriod"/>
            </a:pPr>
            <a:r>
              <a:rPr lang="zh-CN" altLang="en-US" dirty="0"/>
              <a:t>更加鲁棒的  </a:t>
            </a:r>
            <a:r>
              <a:rPr lang="en-US" altLang="zh-CN" dirty="0"/>
              <a:t>LMs  </a:t>
            </a:r>
            <a:r>
              <a:rPr lang="zh-CN" altLang="en-US" dirty="0"/>
              <a:t>可以应对不同的</a:t>
            </a:r>
            <a:r>
              <a:rPr lang="en-US" altLang="zh-CN" dirty="0"/>
              <a:t>prompts</a:t>
            </a:r>
            <a:r>
              <a:rPr lang="zh-CN" altLang="en-US" dirty="0"/>
              <a:t>可以得到相似的答案。   </a:t>
            </a:r>
            <a:endParaRPr lang="en-US" altLang="zh-CN" dirty="0"/>
          </a:p>
          <a:p>
            <a:pPr marL="342900" indent="-342900">
              <a:buAutoNum type="arabicPeriod"/>
            </a:pPr>
            <a:r>
              <a:rPr lang="en-US" altLang="zh-CN" dirty="0"/>
              <a:t>LMs</a:t>
            </a:r>
            <a:r>
              <a:rPr lang="zh-CN" altLang="en-US" dirty="0"/>
              <a:t>中融入更多的 </a:t>
            </a:r>
            <a:r>
              <a:rPr lang="en-US" altLang="zh-CN" dirty="0"/>
              <a:t>factual knowledge </a:t>
            </a:r>
          </a:p>
          <a:p>
            <a:pPr marL="342900" indent="-342900">
              <a:buAutoNum type="arabicPeriod"/>
            </a:pPr>
            <a:r>
              <a:rPr lang="zh-CN" altLang="en-US" dirty="0"/>
              <a:t>新的更准确的 </a:t>
            </a:r>
            <a:r>
              <a:rPr lang="en-US" altLang="zh-CN" dirty="0"/>
              <a:t>prompts</a:t>
            </a:r>
            <a:r>
              <a:rPr lang="zh-CN" altLang="en-US" dirty="0"/>
              <a:t>生成的方法，检测语言模型中 包含的知识  </a:t>
            </a:r>
            <a:r>
              <a:rPr lang="en-US" altLang="zh-CN" dirty="0"/>
              <a:t>VS. kg  </a:t>
            </a:r>
            <a:br>
              <a:rPr lang="en-US" altLang="zh-CN" dirty="0"/>
            </a:br>
            <a:br>
              <a:rPr lang="en-US" altLang="zh-CN" dirty="0"/>
            </a:br>
            <a:br>
              <a:rPr lang="en-US" altLang="zh-CN" dirty="0"/>
            </a:br>
            <a:r>
              <a:rPr lang="zh-CN" altLang="en-US" b="1" dirty="0"/>
              <a:t>开源</a:t>
            </a:r>
            <a:r>
              <a:rPr lang="zh-CN" altLang="en-US" dirty="0"/>
              <a:t>  </a:t>
            </a:r>
            <a:r>
              <a:rPr lang="en-US" altLang="zh-CN" dirty="0"/>
              <a:t>  </a:t>
            </a:r>
            <a:r>
              <a:rPr lang="zh-CN" altLang="en-US" dirty="0"/>
              <a:t> </a:t>
            </a:r>
          </a:p>
        </p:txBody>
      </p:sp>
    </p:spTree>
    <p:extLst>
      <p:ext uri="{BB962C8B-B14F-4D97-AF65-F5344CB8AC3E}">
        <p14:creationId xmlns:p14="http://schemas.microsoft.com/office/powerpoint/2010/main" val="2048550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BE2A1AC-562D-4059-9B9E-0B604E380FA1}"/>
              </a:ext>
            </a:extLst>
          </p:cNvPr>
          <p:cNvPicPr>
            <a:picLocks noChangeAspect="1"/>
          </p:cNvPicPr>
          <p:nvPr/>
        </p:nvPicPr>
        <p:blipFill>
          <a:blip r:embed="rId3"/>
          <a:stretch>
            <a:fillRect/>
          </a:stretch>
        </p:blipFill>
        <p:spPr>
          <a:xfrm>
            <a:off x="100220" y="59511"/>
            <a:ext cx="3772066" cy="777211"/>
          </a:xfrm>
          <a:prstGeom prst="rect">
            <a:avLst/>
          </a:prstGeom>
        </p:spPr>
      </p:pic>
      <p:sp>
        <p:nvSpPr>
          <p:cNvPr id="4" name="文本框 3">
            <a:extLst>
              <a:ext uri="{FF2B5EF4-FFF2-40B4-BE49-F238E27FC236}">
                <a16:creationId xmlns:a16="http://schemas.microsoft.com/office/drawing/2014/main" id="{6DC86AB3-E6A6-4760-A1C0-D00D7A6CC20A}"/>
              </a:ext>
            </a:extLst>
          </p:cNvPr>
          <p:cNvSpPr txBox="1"/>
          <p:nvPr/>
        </p:nvSpPr>
        <p:spPr>
          <a:xfrm>
            <a:off x="4195141" y="0"/>
            <a:ext cx="6670232" cy="646331"/>
          </a:xfrm>
          <a:prstGeom prst="rect">
            <a:avLst/>
          </a:prstGeom>
          <a:noFill/>
        </p:spPr>
        <p:txBody>
          <a:bodyPr wrap="square" rtlCol="0">
            <a:spAutoFit/>
          </a:bodyPr>
          <a:lstStyle/>
          <a:p>
            <a:r>
              <a:rPr lang="en-US" altLang="zh-CN" dirty="0"/>
              <a:t>AAAI2020  </a:t>
            </a:r>
            <a:r>
              <a:rPr lang="zh-CN" altLang="en-US" dirty="0"/>
              <a:t>和</a:t>
            </a:r>
            <a:r>
              <a:rPr lang="en-US" altLang="zh-CN" dirty="0"/>
              <a:t>K-Bert</a:t>
            </a:r>
            <a:r>
              <a:rPr lang="zh-CN" altLang="en-US" dirty="0"/>
              <a:t>差不多一样的思路，只是做的东西可能不一样，</a:t>
            </a:r>
            <a:r>
              <a:rPr lang="en-US" altLang="zh-CN" dirty="0"/>
              <a:t>K-Bert</a:t>
            </a:r>
            <a:r>
              <a:rPr lang="zh-CN" altLang="en-US" dirty="0"/>
              <a:t>更优雅一些。  </a:t>
            </a:r>
          </a:p>
        </p:txBody>
      </p:sp>
      <p:pic>
        <p:nvPicPr>
          <p:cNvPr id="5" name="图片 4">
            <a:extLst>
              <a:ext uri="{FF2B5EF4-FFF2-40B4-BE49-F238E27FC236}">
                <a16:creationId xmlns:a16="http://schemas.microsoft.com/office/drawing/2014/main" id="{DB338990-404C-42DE-9C25-77561CD03A98}"/>
              </a:ext>
            </a:extLst>
          </p:cNvPr>
          <p:cNvPicPr>
            <a:picLocks noChangeAspect="1"/>
          </p:cNvPicPr>
          <p:nvPr/>
        </p:nvPicPr>
        <p:blipFill>
          <a:blip r:embed="rId4"/>
          <a:stretch>
            <a:fillRect/>
          </a:stretch>
        </p:blipFill>
        <p:spPr>
          <a:xfrm>
            <a:off x="100220" y="972336"/>
            <a:ext cx="4212914" cy="2725137"/>
          </a:xfrm>
          <a:prstGeom prst="rect">
            <a:avLst/>
          </a:prstGeom>
        </p:spPr>
      </p:pic>
      <p:pic>
        <p:nvPicPr>
          <p:cNvPr id="6" name="图片 5">
            <a:extLst>
              <a:ext uri="{FF2B5EF4-FFF2-40B4-BE49-F238E27FC236}">
                <a16:creationId xmlns:a16="http://schemas.microsoft.com/office/drawing/2014/main" id="{B89A8EFF-7533-41B7-B662-17EC2E6DF300}"/>
              </a:ext>
            </a:extLst>
          </p:cNvPr>
          <p:cNvPicPr>
            <a:picLocks noChangeAspect="1"/>
          </p:cNvPicPr>
          <p:nvPr/>
        </p:nvPicPr>
        <p:blipFill>
          <a:blip r:embed="rId5"/>
          <a:stretch>
            <a:fillRect/>
          </a:stretch>
        </p:blipFill>
        <p:spPr>
          <a:xfrm>
            <a:off x="100220" y="3737594"/>
            <a:ext cx="3103630" cy="3120406"/>
          </a:xfrm>
          <a:prstGeom prst="rect">
            <a:avLst/>
          </a:prstGeom>
        </p:spPr>
      </p:pic>
      <p:pic>
        <p:nvPicPr>
          <p:cNvPr id="7" name="图片 6">
            <a:extLst>
              <a:ext uri="{FF2B5EF4-FFF2-40B4-BE49-F238E27FC236}">
                <a16:creationId xmlns:a16="http://schemas.microsoft.com/office/drawing/2014/main" id="{4FEA22B8-6B25-4F0C-8910-AC2899405781}"/>
              </a:ext>
            </a:extLst>
          </p:cNvPr>
          <p:cNvPicPr>
            <a:picLocks noChangeAspect="1"/>
          </p:cNvPicPr>
          <p:nvPr/>
        </p:nvPicPr>
        <p:blipFill>
          <a:blip r:embed="rId6"/>
          <a:stretch>
            <a:fillRect/>
          </a:stretch>
        </p:blipFill>
        <p:spPr>
          <a:xfrm>
            <a:off x="4500852" y="821593"/>
            <a:ext cx="7590928" cy="3223479"/>
          </a:xfrm>
          <a:prstGeom prst="rect">
            <a:avLst/>
          </a:prstGeom>
        </p:spPr>
      </p:pic>
      <p:pic>
        <p:nvPicPr>
          <p:cNvPr id="8" name="图片 7">
            <a:extLst>
              <a:ext uri="{FF2B5EF4-FFF2-40B4-BE49-F238E27FC236}">
                <a16:creationId xmlns:a16="http://schemas.microsoft.com/office/drawing/2014/main" id="{8AD704EF-B926-41B0-B2B1-42B6E7B5351A}"/>
              </a:ext>
            </a:extLst>
          </p:cNvPr>
          <p:cNvPicPr>
            <a:picLocks noChangeAspect="1"/>
          </p:cNvPicPr>
          <p:nvPr/>
        </p:nvPicPr>
        <p:blipFill>
          <a:blip r:embed="rId7"/>
          <a:stretch>
            <a:fillRect/>
          </a:stretch>
        </p:blipFill>
        <p:spPr>
          <a:xfrm>
            <a:off x="7096006" y="4220334"/>
            <a:ext cx="4995774" cy="2356825"/>
          </a:xfrm>
          <a:prstGeom prst="rect">
            <a:avLst/>
          </a:prstGeom>
        </p:spPr>
      </p:pic>
      <p:sp>
        <p:nvSpPr>
          <p:cNvPr id="9" name="文本框 8">
            <a:extLst>
              <a:ext uri="{FF2B5EF4-FFF2-40B4-BE49-F238E27FC236}">
                <a16:creationId xmlns:a16="http://schemas.microsoft.com/office/drawing/2014/main" id="{77A5B187-F9F9-402C-B225-85B0EDA9717A}"/>
              </a:ext>
            </a:extLst>
          </p:cNvPr>
          <p:cNvSpPr txBox="1"/>
          <p:nvPr/>
        </p:nvSpPr>
        <p:spPr>
          <a:xfrm>
            <a:off x="3544180" y="4106084"/>
            <a:ext cx="3103630" cy="2585323"/>
          </a:xfrm>
          <a:prstGeom prst="rect">
            <a:avLst/>
          </a:prstGeom>
          <a:noFill/>
        </p:spPr>
        <p:txBody>
          <a:bodyPr wrap="square" rtlCol="0">
            <a:spAutoFit/>
          </a:bodyPr>
          <a:lstStyle/>
          <a:p>
            <a:r>
              <a:rPr lang="zh-CN" altLang="en-US" dirty="0"/>
              <a:t>实验</a:t>
            </a:r>
            <a:r>
              <a:rPr lang="en-US" altLang="zh-CN" dirty="0"/>
              <a:t>: </a:t>
            </a:r>
            <a:br>
              <a:rPr lang="en-US" altLang="zh-CN" dirty="0"/>
            </a:br>
            <a:r>
              <a:rPr lang="en-US" altLang="zh-CN" dirty="0"/>
              <a:t>1.</a:t>
            </a:r>
            <a:r>
              <a:rPr lang="zh-CN" altLang="en-US" dirty="0"/>
              <a:t>实体类型判断</a:t>
            </a:r>
            <a:r>
              <a:rPr lang="en-US" altLang="zh-CN" dirty="0"/>
              <a:t>: </a:t>
            </a:r>
            <a:r>
              <a:rPr lang="zh-CN" altLang="en-US" dirty="0"/>
              <a:t>使用医疗</a:t>
            </a:r>
            <a:r>
              <a:rPr lang="en-US" altLang="zh-CN" dirty="0"/>
              <a:t>NER</a:t>
            </a:r>
            <a:r>
              <a:rPr lang="zh-CN" altLang="en-US" dirty="0"/>
              <a:t>的数据集 </a:t>
            </a:r>
            <a:br>
              <a:rPr lang="en-US" altLang="zh-CN" dirty="0"/>
            </a:br>
            <a:r>
              <a:rPr lang="en-US" altLang="zh-CN" dirty="0"/>
              <a:t>2.</a:t>
            </a:r>
            <a:r>
              <a:rPr lang="zh-CN" altLang="en-US" dirty="0"/>
              <a:t>关系分类</a:t>
            </a:r>
            <a:r>
              <a:rPr lang="en-US" altLang="zh-CN" dirty="0"/>
              <a:t>: </a:t>
            </a:r>
            <a:r>
              <a:rPr lang="zh-CN" altLang="en-US" dirty="0"/>
              <a:t>用现有的关系分类数据集</a:t>
            </a:r>
            <a:br>
              <a:rPr lang="en-US" altLang="zh-CN" dirty="0"/>
            </a:br>
            <a:br>
              <a:rPr lang="en-US" altLang="zh-CN" dirty="0"/>
            </a:br>
            <a:r>
              <a:rPr lang="en-US" altLang="zh-CN" dirty="0"/>
              <a:t>KG</a:t>
            </a:r>
            <a:r>
              <a:rPr lang="zh-CN" altLang="en-US" dirty="0"/>
              <a:t>主要起补充作用对于</a:t>
            </a:r>
            <a:r>
              <a:rPr lang="en-US" altLang="zh-CN" dirty="0"/>
              <a:t>LM,</a:t>
            </a:r>
            <a:r>
              <a:rPr lang="zh-CN" altLang="en-US" dirty="0"/>
              <a:t>两者训练出来以后再进行融合</a:t>
            </a:r>
          </a:p>
        </p:txBody>
      </p:sp>
    </p:spTree>
    <p:extLst>
      <p:ext uri="{BB962C8B-B14F-4D97-AF65-F5344CB8AC3E}">
        <p14:creationId xmlns:p14="http://schemas.microsoft.com/office/powerpoint/2010/main" val="2832257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73A2457-BC70-41F7-8F12-EEFDF0E65920}"/>
              </a:ext>
            </a:extLst>
          </p:cNvPr>
          <p:cNvPicPr>
            <a:picLocks noChangeAspect="1"/>
          </p:cNvPicPr>
          <p:nvPr/>
        </p:nvPicPr>
        <p:blipFill>
          <a:blip r:embed="rId3"/>
          <a:stretch>
            <a:fillRect/>
          </a:stretch>
        </p:blipFill>
        <p:spPr>
          <a:xfrm>
            <a:off x="0" y="0"/>
            <a:ext cx="10144125" cy="1885950"/>
          </a:xfrm>
          <a:prstGeom prst="rect">
            <a:avLst/>
          </a:prstGeom>
        </p:spPr>
      </p:pic>
      <p:sp>
        <p:nvSpPr>
          <p:cNvPr id="4" name="文本框 3">
            <a:extLst>
              <a:ext uri="{FF2B5EF4-FFF2-40B4-BE49-F238E27FC236}">
                <a16:creationId xmlns:a16="http://schemas.microsoft.com/office/drawing/2014/main" id="{705A08E2-6C93-4757-90C0-7FB061E3675E}"/>
              </a:ext>
            </a:extLst>
          </p:cNvPr>
          <p:cNvSpPr txBox="1"/>
          <p:nvPr/>
        </p:nvSpPr>
        <p:spPr>
          <a:xfrm>
            <a:off x="619125" y="3429000"/>
            <a:ext cx="5362575" cy="646331"/>
          </a:xfrm>
          <a:prstGeom prst="rect">
            <a:avLst/>
          </a:prstGeom>
          <a:noFill/>
        </p:spPr>
        <p:txBody>
          <a:bodyPr wrap="square" rtlCol="0">
            <a:spAutoFit/>
          </a:bodyPr>
          <a:lstStyle/>
          <a:p>
            <a:r>
              <a:rPr lang="zh-CN" altLang="en-US" dirty="0"/>
              <a:t>探索</a:t>
            </a:r>
            <a:r>
              <a:rPr lang="en-US" altLang="zh-CN" dirty="0"/>
              <a:t>NLP</a:t>
            </a:r>
            <a:r>
              <a:rPr lang="zh-CN" altLang="en-US" dirty="0"/>
              <a:t>中模型的 知识</a:t>
            </a:r>
            <a:r>
              <a:rPr lang="en-US" altLang="zh-CN" dirty="0"/>
              <a:t>transfer</a:t>
            </a:r>
            <a:r>
              <a:rPr lang="zh-CN" altLang="en-US" dirty="0"/>
              <a:t>在 有监督</a:t>
            </a:r>
            <a:r>
              <a:rPr lang="en-US" altLang="zh-CN" dirty="0"/>
              <a:t>-</a:t>
            </a:r>
            <a:r>
              <a:rPr lang="zh-CN" altLang="en-US" dirty="0"/>
              <a:t>无监督 情形下的  量化 和  可解释性 </a:t>
            </a:r>
          </a:p>
        </p:txBody>
      </p:sp>
    </p:spTree>
    <p:extLst>
      <p:ext uri="{BB962C8B-B14F-4D97-AF65-F5344CB8AC3E}">
        <p14:creationId xmlns:p14="http://schemas.microsoft.com/office/powerpoint/2010/main" val="152443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7AD39F-375A-4A7A-B7C5-79F4F24997A4}"/>
              </a:ext>
            </a:extLst>
          </p:cNvPr>
          <p:cNvPicPr>
            <a:picLocks noChangeAspect="1"/>
          </p:cNvPicPr>
          <p:nvPr/>
        </p:nvPicPr>
        <p:blipFill>
          <a:blip r:embed="rId3"/>
          <a:stretch>
            <a:fillRect/>
          </a:stretch>
        </p:blipFill>
        <p:spPr>
          <a:xfrm>
            <a:off x="0" y="0"/>
            <a:ext cx="5331919" cy="1735172"/>
          </a:xfrm>
          <a:prstGeom prst="rect">
            <a:avLst/>
          </a:prstGeom>
        </p:spPr>
      </p:pic>
      <p:sp>
        <p:nvSpPr>
          <p:cNvPr id="3" name="文本框 2">
            <a:extLst>
              <a:ext uri="{FF2B5EF4-FFF2-40B4-BE49-F238E27FC236}">
                <a16:creationId xmlns:a16="http://schemas.microsoft.com/office/drawing/2014/main" id="{C7CAEF7A-C34A-43CD-BF90-5FF81225FF36}"/>
              </a:ext>
            </a:extLst>
          </p:cNvPr>
          <p:cNvSpPr txBox="1"/>
          <p:nvPr/>
        </p:nvSpPr>
        <p:spPr>
          <a:xfrm>
            <a:off x="7134225" y="228600"/>
            <a:ext cx="4124325" cy="2031325"/>
          </a:xfrm>
          <a:prstGeom prst="rect">
            <a:avLst/>
          </a:prstGeom>
          <a:noFill/>
        </p:spPr>
        <p:txBody>
          <a:bodyPr wrap="square" rtlCol="0">
            <a:spAutoFit/>
          </a:bodyPr>
          <a:lstStyle/>
          <a:p>
            <a:pPr marL="342900" indent="-342900">
              <a:buAutoNum type="arabicPeriod"/>
            </a:pPr>
            <a:r>
              <a:rPr lang="zh-CN" altLang="en-US" dirty="0"/>
              <a:t>首先证明</a:t>
            </a:r>
            <a:r>
              <a:rPr lang="en-US" altLang="zh-CN" dirty="0"/>
              <a:t>: </a:t>
            </a:r>
            <a:r>
              <a:rPr lang="zh-CN" altLang="en-US" dirty="0"/>
              <a:t>推理难的一个挑战是</a:t>
            </a:r>
            <a:r>
              <a:rPr lang="en-US" altLang="zh-CN" dirty="0"/>
              <a:t>:  </a:t>
            </a:r>
            <a:r>
              <a:rPr lang="zh-CN" altLang="en-US" dirty="0"/>
              <a:t>分散注意力特征的存在。   解决</a:t>
            </a:r>
            <a:r>
              <a:rPr lang="en-US" altLang="zh-CN" dirty="0"/>
              <a:t>: </a:t>
            </a:r>
            <a:r>
              <a:rPr lang="zh-CN" altLang="en-US" dirty="0"/>
              <a:t>利用 反正据、拒绝任何错误假设来学习真正的模式。   </a:t>
            </a:r>
            <a:endParaRPr lang="en-US" altLang="zh-CN" dirty="0"/>
          </a:p>
          <a:p>
            <a:pPr marL="342900" indent="-342900">
              <a:buAutoNum type="arabicPeriod"/>
            </a:pPr>
            <a:r>
              <a:rPr lang="zh-CN" altLang="en-US" dirty="0"/>
              <a:t>提出 特征鲁棒抽象推理</a:t>
            </a:r>
            <a:r>
              <a:rPr lang="en-US" altLang="zh-CN" dirty="0"/>
              <a:t>(FRAR)  </a:t>
            </a:r>
          </a:p>
          <a:p>
            <a:pPr lvl="1"/>
            <a:r>
              <a:rPr lang="en-US" altLang="zh-CN" dirty="0"/>
              <a:t>1</a:t>
            </a:r>
            <a:r>
              <a:rPr lang="zh-CN" altLang="en-US" dirty="0"/>
              <a:t>） 强化学习的 </a:t>
            </a:r>
            <a:r>
              <a:rPr lang="en-US" altLang="zh-CN" dirty="0"/>
              <a:t>teacher net </a:t>
            </a:r>
          </a:p>
          <a:p>
            <a:pPr lvl="1"/>
            <a:r>
              <a:rPr lang="en-US" altLang="zh-CN" dirty="0"/>
              <a:t>2</a:t>
            </a:r>
            <a:r>
              <a:rPr lang="zh-CN" altLang="en-US" dirty="0"/>
              <a:t>） 用于预测的 </a:t>
            </a:r>
            <a:r>
              <a:rPr lang="en-US" altLang="zh-CN" dirty="0"/>
              <a:t>student net </a:t>
            </a:r>
            <a:endParaRPr lang="zh-CN" altLang="en-US" dirty="0"/>
          </a:p>
        </p:txBody>
      </p:sp>
      <p:pic>
        <p:nvPicPr>
          <p:cNvPr id="4" name="图片 3">
            <a:extLst>
              <a:ext uri="{FF2B5EF4-FFF2-40B4-BE49-F238E27FC236}">
                <a16:creationId xmlns:a16="http://schemas.microsoft.com/office/drawing/2014/main" id="{BC560F1C-697A-4F71-9B73-763ADCA0E71F}"/>
              </a:ext>
            </a:extLst>
          </p:cNvPr>
          <p:cNvPicPr>
            <a:picLocks noChangeAspect="1"/>
          </p:cNvPicPr>
          <p:nvPr/>
        </p:nvPicPr>
        <p:blipFill>
          <a:blip r:embed="rId4"/>
          <a:stretch>
            <a:fillRect/>
          </a:stretch>
        </p:blipFill>
        <p:spPr>
          <a:xfrm>
            <a:off x="0" y="1785938"/>
            <a:ext cx="6488237" cy="5072062"/>
          </a:xfrm>
          <a:prstGeom prst="rect">
            <a:avLst/>
          </a:prstGeom>
        </p:spPr>
      </p:pic>
      <p:pic>
        <p:nvPicPr>
          <p:cNvPr id="5" name="图片 4">
            <a:extLst>
              <a:ext uri="{FF2B5EF4-FFF2-40B4-BE49-F238E27FC236}">
                <a16:creationId xmlns:a16="http://schemas.microsoft.com/office/drawing/2014/main" id="{39E458B9-A344-45A7-B847-58E38E87689B}"/>
              </a:ext>
            </a:extLst>
          </p:cNvPr>
          <p:cNvPicPr>
            <a:picLocks noChangeAspect="1"/>
          </p:cNvPicPr>
          <p:nvPr/>
        </p:nvPicPr>
        <p:blipFill rotWithShape="1">
          <a:blip r:embed="rId5"/>
          <a:srcRect t="-274" r="1809" b="1"/>
          <a:stretch/>
        </p:blipFill>
        <p:spPr>
          <a:xfrm>
            <a:off x="5986679" y="2505075"/>
            <a:ext cx="6205321" cy="3486149"/>
          </a:xfrm>
          <a:prstGeom prst="rect">
            <a:avLst/>
          </a:prstGeom>
        </p:spPr>
      </p:pic>
    </p:spTree>
    <p:extLst>
      <p:ext uri="{BB962C8B-B14F-4D97-AF65-F5344CB8AC3E}">
        <p14:creationId xmlns:p14="http://schemas.microsoft.com/office/powerpoint/2010/main" val="3161861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79083B4-6DF6-466F-B377-3AB150E822EA}"/>
              </a:ext>
            </a:extLst>
          </p:cNvPr>
          <p:cNvPicPr>
            <a:picLocks noChangeAspect="1"/>
          </p:cNvPicPr>
          <p:nvPr/>
        </p:nvPicPr>
        <p:blipFill rotWithShape="1">
          <a:blip r:embed="rId3"/>
          <a:srcRect l="2649"/>
          <a:stretch/>
        </p:blipFill>
        <p:spPr>
          <a:xfrm>
            <a:off x="0" y="0"/>
            <a:ext cx="3506525" cy="1032846"/>
          </a:xfrm>
          <a:prstGeom prst="rect">
            <a:avLst/>
          </a:prstGeom>
        </p:spPr>
      </p:pic>
      <p:sp>
        <p:nvSpPr>
          <p:cNvPr id="3" name="文本框 2">
            <a:extLst>
              <a:ext uri="{FF2B5EF4-FFF2-40B4-BE49-F238E27FC236}">
                <a16:creationId xmlns:a16="http://schemas.microsoft.com/office/drawing/2014/main" id="{02D56584-CEBB-41AB-B8D7-9A22CFDC8F94}"/>
              </a:ext>
            </a:extLst>
          </p:cNvPr>
          <p:cNvSpPr txBox="1"/>
          <p:nvPr/>
        </p:nvSpPr>
        <p:spPr>
          <a:xfrm>
            <a:off x="3371353" y="0"/>
            <a:ext cx="8539699" cy="1015663"/>
          </a:xfrm>
          <a:prstGeom prst="rect">
            <a:avLst/>
          </a:prstGeom>
          <a:noFill/>
        </p:spPr>
        <p:txBody>
          <a:bodyPr wrap="square" rtlCol="0">
            <a:spAutoFit/>
          </a:bodyPr>
          <a:lstStyle/>
          <a:p>
            <a:r>
              <a:rPr lang="zh-CN" altLang="en-US" sz="1200" dirty="0"/>
              <a:t>出发点在于 在深度学习模型中 引入外部知识，将知识添加到模型的隐层表示。 </a:t>
            </a:r>
            <a:br>
              <a:rPr lang="en-US" altLang="zh-CN" sz="1200" dirty="0"/>
            </a:br>
            <a:r>
              <a:rPr lang="en-US" altLang="zh-CN" sz="1200" b="1" dirty="0"/>
              <a:t>1. </a:t>
            </a:r>
            <a:r>
              <a:rPr lang="zh-CN" altLang="en-US" sz="1200" b="1" dirty="0"/>
              <a:t>怎么衡量需要引入只是的大小？ 如何衡量引入了多少知识</a:t>
            </a:r>
            <a:r>
              <a:rPr lang="zh-CN" altLang="en-US" sz="1200" dirty="0"/>
              <a:t>：  </a:t>
            </a:r>
            <a:br>
              <a:rPr lang="en-US" altLang="zh-CN" sz="1200" dirty="0"/>
            </a:br>
            <a:r>
              <a:rPr lang="zh-CN" altLang="en-US" sz="1200" dirty="0"/>
              <a:t>* </a:t>
            </a:r>
            <a:r>
              <a:rPr lang="en-US" altLang="zh-CN" sz="1200" dirty="0"/>
              <a:t>K-LF</a:t>
            </a:r>
            <a:r>
              <a:rPr lang="zh-CN" altLang="en-US" sz="1200" dirty="0"/>
              <a:t>： </a:t>
            </a:r>
            <a:r>
              <a:rPr lang="en-US" altLang="zh-CN" sz="1200" dirty="0"/>
              <a:t>Knowledge-Aware Loss Function:</a:t>
            </a:r>
            <a:r>
              <a:rPr lang="zh-CN" altLang="en-US" sz="1200" dirty="0"/>
              <a:t>通过</a:t>
            </a:r>
            <a:r>
              <a:rPr lang="en-US" altLang="zh-CN" sz="1200" dirty="0"/>
              <a:t>K-L</a:t>
            </a:r>
            <a:r>
              <a:rPr lang="zh-CN" altLang="en-US" sz="1200" dirty="0"/>
              <a:t>散度衡量，以及其倒数作为知识加入。  </a:t>
            </a:r>
            <a:br>
              <a:rPr lang="en-US" altLang="zh-CN" sz="1200" dirty="0"/>
            </a:br>
            <a:r>
              <a:rPr lang="en-US" altLang="zh-CN" sz="1200" b="1" dirty="0"/>
              <a:t>2. </a:t>
            </a:r>
            <a:r>
              <a:rPr lang="zh-CN" altLang="en-US" sz="1200" b="1" dirty="0"/>
              <a:t>怎么将  </a:t>
            </a:r>
            <a:r>
              <a:rPr lang="en-US" altLang="zh-CN" sz="1200" b="1" dirty="0"/>
              <a:t>KG</a:t>
            </a:r>
            <a:r>
              <a:rPr lang="zh-CN" altLang="en-US" sz="1200" b="1" dirty="0"/>
              <a:t>知识 和 模型隐层表示融合？ 怎么把隐层融入的知识进一步进行传播？</a:t>
            </a:r>
            <a:br>
              <a:rPr lang="en-US" altLang="zh-CN" sz="1200" b="1" dirty="0"/>
            </a:br>
            <a:r>
              <a:rPr lang="en-US" altLang="zh-CN" sz="1200" dirty="0"/>
              <a:t>* K-MF: Knowledge Modulation Function </a:t>
            </a:r>
            <a:r>
              <a:rPr lang="zh-CN" altLang="en-US" sz="1200" dirty="0"/>
              <a:t>把 隐层表示 </a:t>
            </a:r>
            <a:r>
              <a:rPr lang="en-US" altLang="zh-CN" sz="1200" dirty="0"/>
              <a:t>hidden vector </a:t>
            </a:r>
            <a:r>
              <a:rPr lang="zh-CN" altLang="en-US" sz="1200" dirty="0"/>
              <a:t>与 </a:t>
            </a:r>
            <a:r>
              <a:rPr lang="en-US" altLang="zh-CN" sz="1200" dirty="0"/>
              <a:t>W</a:t>
            </a:r>
            <a:r>
              <a:rPr lang="zh-CN" altLang="en-US" sz="1200" dirty="0"/>
              <a:t>权重矩阵</a:t>
            </a:r>
            <a:r>
              <a:rPr lang="en-US" altLang="zh-CN" sz="1200" dirty="0"/>
              <a:t>( Learned weight matrix infusing knowledge )</a:t>
            </a:r>
            <a:r>
              <a:rPr lang="zh-CN" altLang="en-US" sz="1200" dirty="0"/>
              <a:t> </a:t>
            </a:r>
          </a:p>
        </p:txBody>
      </p:sp>
      <p:pic>
        <p:nvPicPr>
          <p:cNvPr id="4" name="图片 3">
            <a:extLst>
              <a:ext uri="{FF2B5EF4-FFF2-40B4-BE49-F238E27FC236}">
                <a16:creationId xmlns:a16="http://schemas.microsoft.com/office/drawing/2014/main" id="{2D587B1D-5799-42FD-A0FF-303D35A6E9BE}"/>
              </a:ext>
            </a:extLst>
          </p:cNvPr>
          <p:cNvPicPr>
            <a:picLocks noChangeAspect="1"/>
          </p:cNvPicPr>
          <p:nvPr/>
        </p:nvPicPr>
        <p:blipFill>
          <a:blip r:embed="rId4"/>
          <a:stretch>
            <a:fillRect/>
          </a:stretch>
        </p:blipFill>
        <p:spPr>
          <a:xfrm>
            <a:off x="158114" y="1032846"/>
            <a:ext cx="2300378" cy="2961860"/>
          </a:xfrm>
          <a:prstGeom prst="rect">
            <a:avLst/>
          </a:prstGeom>
        </p:spPr>
      </p:pic>
      <p:pic>
        <p:nvPicPr>
          <p:cNvPr id="5" name="图片 4">
            <a:extLst>
              <a:ext uri="{FF2B5EF4-FFF2-40B4-BE49-F238E27FC236}">
                <a16:creationId xmlns:a16="http://schemas.microsoft.com/office/drawing/2014/main" id="{8D9EBA7D-0D5C-408C-88DB-0B104D89F896}"/>
              </a:ext>
            </a:extLst>
          </p:cNvPr>
          <p:cNvPicPr>
            <a:picLocks noChangeAspect="1"/>
          </p:cNvPicPr>
          <p:nvPr/>
        </p:nvPicPr>
        <p:blipFill>
          <a:blip r:embed="rId5"/>
          <a:stretch>
            <a:fillRect/>
          </a:stretch>
        </p:blipFill>
        <p:spPr>
          <a:xfrm>
            <a:off x="3166857" y="1121524"/>
            <a:ext cx="7623064" cy="3467869"/>
          </a:xfrm>
          <a:prstGeom prst="rect">
            <a:avLst/>
          </a:prstGeom>
        </p:spPr>
      </p:pic>
      <p:pic>
        <p:nvPicPr>
          <p:cNvPr id="6" name="图片 5">
            <a:extLst>
              <a:ext uri="{FF2B5EF4-FFF2-40B4-BE49-F238E27FC236}">
                <a16:creationId xmlns:a16="http://schemas.microsoft.com/office/drawing/2014/main" id="{506AA9C9-AB5A-4C98-8640-21413739F2C1}"/>
              </a:ext>
            </a:extLst>
          </p:cNvPr>
          <p:cNvPicPr>
            <a:picLocks noChangeAspect="1"/>
          </p:cNvPicPr>
          <p:nvPr/>
        </p:nvPicPr>
        <p:blipFill>
          <a:blip r:embed="rId6"/>
          <a:stretch>
            <a:fillRect/>
          </a:stretch>
        </p:blipFill>
        <p:spPr>
          <a:xfrm>
            <a:off x="247165" y="4695254"/>
            <a:ext cx="3012194" cy="1966747"/>
          </a:xfrm>
          <a:prstGeom prst="rect">
            <a:avLst/>
          </a:prstGeom>
        </p:spPr>
      </p:pic>
      <p:sp>
        <p:nvSpPr>
          <p:cNvPr id="7" name="文本框 6">
            <a:extLst>
              <a:ext uri="{FF2B5EF4-FFF2-40B4-BE49-F238E27FC236}">
                <a16:creationId xmlns:a16="http://schemas.microsoft.com/office/drawing/2014/main" id="{76C89397-CD22-40C2-AEB4-314EF68C9616}"/>
              </a:ext>
            </a:extLst>
          </p:cNvPr>
          <p:cNvSpPr txBox="1"/>
          <p:nvPr/>
        </p:nvSpPr>
        <p:spPr>
          <a:xfrm>
            <a:off x="3506525" y="4720813"/>
            <a:ext cx="7975157" cy="1754326"/>
          </a:xfrm>
          <a:prstGeom prst="rect">
            <a:avLst/>
          </a:prstGeom>
          <a:noFill/>
        </p:spPr>
        <p:txBody>
          <a:bodyPr wrap="square" rtlCol="0">
            <a:spAutoFit/>
          </a:bodyPr>
          <a:lstStyle/>
          <a:p>
            <a:r>
              <a:rPr lang="zh-CN" altLang="en-US" dirty="0"/>
              <a:t>没有实验，全程都在围绕如何把 </a:t>
            </a:r>
            <a:r>
              <a:rPr lang="en-US" altLang="zh-CN" dirty="0"/>
              <a:t>KG </a:t>
            </a:r>
            <a:r>
              <a:rPr lang="zh-CN" altLang="en-US" dirty="0"/>
              <a:t>和现有</a:t>
            </a:r>
            <a:r>
              <a:rPr lang="en-US" altLang="zh-CN" dirty="0"/>
              <a:t>DL-model</a:t>
            </a:r>
            <a:r>
              <a:rPr lang="zh-CN" altLang="en-US" dirty="0"/>
              <a:t>结合起来使用，然后在现实使用中有用。    介绍了几种不同语义空间融合的方法</a:t>
            </a:r>
            <a:br>
              <a:rPr lang="en-US" altLang="zh-CN" dirty="0"/>
            </a:br>
            <a:r>
              <a:rPr lang="zh-CN" altLang="en-US" dirty="0"/>
              <a:t>两个很好的 </a:t>
            </a:r>
            <a:r>
              <a:rPr lang="en-US" altLang="zh-CN" dirty="0"/>
              <a:t>insight</a:t>
            </a:r>
            <a:r>
              <a:rPr lang="zh-CN" altLang="en-US" dirty="0"/>
              <a:t>： </a:t>
            </a:r>
            <a:r>
              <a:rPr lang="en-US" altLang="zh-CN" dirty="0"/>
              <a:t>1) </a:t>
            </a:r>
            <a:r>
              <a:rPr lang="zh-CN" altLang="en-US" dirty="0"/>
              <a:t>衡量需要多少知识  </a:t>
            </a:r>
            <a:r>
              <a:rPr lang="en-US" altLang="zh-CN" dirty="0"/>
              <a:t>2)</a:t>
            </a:r>
            <a:r>
              <a:rPr lang="zh-CN" altLang="en-US" dirty="0"/>
              <a:t>怎样融合；  之前也有很多人做。   还有就是 知识融入需要怎样去融入，</a:t>
            </a:r>
            <a:br>
              <a:rPr lang="en-US" altLang="zh-CN" dirty="0"/>
            </a:br>
            <a:r>
              <a:rPr lang="zh-CN" altLang="en-US" dirty="0"/>
              <a:t>目前深度学习中的问题</a:t>
            </a:r>
            <a:r>
              <a:rPr lang="en-US" altLang="zh-CN" dirty="0"/>
              <a:t>: </a:t>
            </a:r>
            <a:r>
              <a:rPr lang="en-US" altLang="zh-CN" b="1" dirty="0"/>
              <a:t>1</a:t>
            </a:r>
            <a:r>
              <a:rPr lang="zh-CN" altLang="en-US" b="1" dirty="0"/>
              <a:t>）多维度  </a:t>
            </a:r>
            <a:r>
              <a:rPr lang="en-US" altLang="zh-CN" b="1" dirty="0"/>
              <a:t>2)</a:t>
            </a:r>
            <a:r>
              <a:rPr lang="zh-CN" altLang="en-US" b="1" dirty="0"/>
              <a:t>稀疏性数据  </a:t>
            </a:r>
            <a:r>
              <a:rPr lang="en-US" altLang="zh-CN" b="1" dirty="0"/>
              <a:t>3)</a:t>
            </a:r>
            <a:r>
              <a:rPr lang="zh-CN" altLang="en-US" b="1" dirty="0"/>
              <a:t>模糊性 </a:t>
            </a:r>
            <a:r>
              <a:rPr lang="en-US" altLang="zh-CN" b="1" dirty="0"/>
              <a:t>4)</a:t>
            </a:r>
            <a:r>
              <a:rPr lang="zh-CN" altLang="en-US" b="1" dirty="0"/>
              <a:t>数据动态迭代  </a:t>
            </a:r>
            <a:br>
              <a:rPr lang="en-US" altLang="zh-CN" dirty="0"/>
            </a:br>
            <a:r>
              <a:rPr lang="zh-CN" altLang="en-US" dirty="0"/>
              <a:t>感觉没什么借鉴的，只能说以后 </a:t>
            </a:r>
            <a:r>
              <a:rPr lang="en-US" altLang="zh-CN" dirty="0" err="1"/>
              <a:t>insighht</a:t>
            </a:r>
            <a:r>
              <a:rPr lang="zh-CN" altLang="en-US" dirty="0"/>
              <a:t>朝这个方面去努力</a:t>
            </a:r>
          </a:p>
        </p:txBody>
      </p:sp>
    </p:spTree>
    <p:extLst>
      <p:ext uri="{BB962C8B-B14F-4D97-AF65-F5344CB8AC3E}">
        <p14:creationId xmlns:p14="http://schemas.microsoft.com/office/powerpoint/2010/main" val="3273044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ED8F5B3-7B13-489E-82FD-FC7CD3CDB80C}"/>
              </a:ext>
            </a:extLst>
          </p:cNvPr>
          <p:cNvPicPr>
            <a:picLocks noChangeAspect="1"/>
          </p:cNvPicPr>
          <p:nvPr/>
        </p:nvPicPr>
        <p:blipFill>
          <a:blip r:embed="rId3"/>
          <a:stretch>
            <a:fillRect/>
          </a:stretch>
        </p:blipFill>
        <p:spPr>
          <a:xfrm>
            <a:off x="0" y="-151691"/>
            <a:ext cx="9515475" cy="2200275"/>
          </a:xfrm>
          <a:prstGeom prst="rect">
            <a:avLst/>
          </a:prstGeom>
        </p:spPr>
      </p:pic>
    </p:spTree>
    <p:extLst>
      <p:ext uri="{BB962C8B-B14F-4D97-AF65-F5344CB8AC3E}">
        <p14:creationId xmlns:p14="http://schemas.microsoft.com/office/powerpoint/2010/main" val="1004257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116BD43-F94A-4826-B4E9-B7B5C21334B4}"/>
              </a:ext>
            </a:extLst>
          </p:cNvPr>
          <p:cNvPicPr>
            <a:picLocks noChangeAspect="1"/>
          </p:cNvPicPr>
          <p:nvPr/>
        </p:nvPicPr>
        <p:blipFill>
          <a:blip r:embed="rId2"/>
          <a:stretch>
            <a:fillRect/>
          </a:stretch>
        </p:blipFill>
        <p:spPr>
          <a:xfrm>
            <a:off x="0" y="0"/>
            <a:ext cx="4582310" cy="1238249"/>
          </a:xfrm>
          <a:prstGeom prst="rect">
            <a:avLst/>
          </a:prstGeom>
        </p:spPr>
      </p:pic>
      <p:sp>
        <p:nvSpPr>
          <p:cNvPr id="3" name="文本框 2">
            <a:extLst>
              <a:ext uri="{FF2B5EF4-FFF2-40B4-BE49-F238E27FC236}">
                <a16:creationId xmlns:a16="http://schemas.microsoft.com/office/drawing/2014/main" id="{CC8984C2-463F-47A0-96F0-767B579485F5}"/>
              </a:ext>
            </a:extLst>
          </p:cNvPr>
          <p:cNvSpPr txBox="1"/>
          <p:nvPr/>
        </p:nvSpPr>
        <p:spPr>
          <a:xfrm>
            <a:off x="276224" y="171450"/>
            <a:ext cx="2543175" cy="369332"/>
          </a:xfrm>
          <a:prstGeom prst="rect">
            <a:avLst/>
          </a:prstGeom>
          <a:noFill/>
        </p:spPr>
        <p:txBody>
          <a:bodyPr wrap="square" rtlCol="0">
            <a:spAutoFit/>
          </a:bodyPr>
          <a:lstStyle/>
          <a:p>
            <a:r>
              <a:rPr lang="en-US" altLang="zh-CN" dirty="0"/>
              <a:t>20190904   EMNLP2019 </a:t>
            </a:r>
            <a:endParaRPr lang="zh-CN" altLang="en-US" dirty="0"/>
          </a:p>
        </p:txBody>
      </p:sp>
      <p:pic>
        <p:nvPicPr>
          <p:cNvPr id="4" name="图片 3">
            <a:extLst>
              <a:ext uri="{FF2B5EF4-FFF2-40B4-BE49-F238E27FC236}">
                <a16:creationId xmlns:a16="http://schemas.microsoft.com/office/drawing/2014/main" id="{9AA1192D-E870-4AC9-AD03-26832BCC5250}"/>
              </a:ext>
            </a:extLst>
          </p:cNvPr>
          <p:cNvPicPr>
            <a:picLocks noChangeAspect="1"/>
          </p:cNvPicPr>
          <p:nvPr/>
        </p:nvPicPr>
        <p:blipFill>
          <a:blip r:embed="rId3"/>
          <a:stretch>
            <a:fillRect/>
          </a:stretch>
        </p:blipFill>
        <p:spPr>
          <a:xfrm>
            <a:off x="166687" y="1238249"/>
            <a:ext cx="3724275" cy="2847975"/>
          </a:xfrm>
          <a:prstGeom prst="rect">
            <a:avLst/>
          </a:prstGeom>
        </p:spPr>
      </p:pic>
      <p:pic>
        <p:nvPicPr>
          <p:cNvPr id="5" name="图片 4">
            <a:extLst>
              <a:ext uri="{FF2B5EF4-FFF2-40B4-BE49-F238E27FC236}">
                <a16:creationId xmlns:a16="http://schemas.microsoft.com/office/drawing/2014/main" id="{1B8F71EB-2125-4672-ADA9-37616A003D0D}"/>
              </a:ext>
            </a:extLst>
          </p:cNvPr>
          <p:cNvPicPr>
            <a:picLocks noChangeAspect="1"/>
          </p:cNvPicPr>
          <p:nvPr/>
        </p:nvPicPr>
        <p:blipFill>
          <a:blip r:embed="rId4"/>
          <a:stretch>
            <a:fillRect/>
          </a:stretch>
        </p:blipFill>
        <p:spPr>
          <a:xfrm>
            <a:off x="4582310" y="938211"/>
            <a:ext cx="7296150" cy="3448050"/>
          </a:xfrm>
          <a:prstGeom prst="rect">
            <a:avLst/>
          </a:prstGeom>
        </p:spPr>
      </p:pic>
    </p:spTree>
    <p:extLst>
      <p:ext uri="{BB962C8B-B14F-4D97-AF65-F5344CB8AC3E}">
        <p14:creationId xmlns:p14="http://schemas.microsoft.com/office/powerpoint/2010/main" val="3868963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0869E6D-2D98-4815-B8A1-A718D3869F33}"/>
              </a:ext>
            </a:extLst>
          </p:cNvPr>
          <p:cNvPicPr>
            <a:picLocks noChangeAspect="1"/>
          </p:cNvPicPr>
          <p:nvPr/>
        </p:nvPicPr>
        <p:blipFill>
          <a:blip r:embed="rId3"/>
          <a:stretch>
            <a:fillRect/>
          </a:stretch>
        </p:blipFill>
        <p:spPr>
          <a:xfrm>
            <a:off x="0" y="0"/>
            <a:ext cx="5334000" cy="1828800"/>
          </a:xfrm>
          <a:prstGeom prst="rect">
            <a:avLst/>
          </a:prstGeom>
        </p:spPr>
      </p:pic>
    </p:spTree>
    <p:extLst>
      <p:ext uri="{BB962C8B-B14F-4D97-AF65-F5344CB8AC3E}">
        <p14:creationId xmlns:p14="http://schemas.microsoft.com/office/powerpoint/2010/main" val="717902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521DB2C-F2A1-45CB-9097-28A9AB169DE5}"/>
              </a:ext>
            </a:extLst>
          </p:cNvPr>
          <p:cNvPicPr>
            <a:picLocks noChangeAspect="1"/>
          </p:cNvPicPr>
          <p:nvPr/>
        </p:nvPicPr>
        <p:blipFill>
          <a:blip r:embed="rId3"/>
          <a:stretch>
            <a:fillRect/>
          </a:stretch>
        </p:blipFill>
        <p:spPr>
          <a:xfrm>
            <a:off x="0" y="0"/>
            <a:ext cx="3931708" cy="912438"/>
          </a:xfrm>
          <a:prstGeom prst="rect">
            <a:avLst/>
          </a:prstGeom>
        </p:spPr>
      </p:pic>
      <p:sp>
        <p:nvSpPr>
          <p:cNvPr id="3" name="文本框 2">
            <a:extLst>
              <a:ext uri="{FF2B5EF4-FFF2-40B4-BE49-F238E27FC236}">
                <a16:creationId xmlns:a16="http://schemas.microsoft.com/office/drawing/2014/main" id="{043CAD86-B904-4313-BC92-12609C935F9C}"/>
              </a:ext>
            </a:extLst>
          </p:cNvPr>
          <p:cNvSpPr txBox="1"/>
          <p:nvPr/>
        </p:nvSpPr>
        <p:spPr>
          <a:xfrm>
            <a:off x="4460683" y="91333"/>
            <a:ext cx="6319596" cy="1015663"/>
          </a:xfrm>
          <a:prstGeom prst="rect">
            <a:avLst/>
          </a:prstGeom>
          <a:noFill/>
        </p:spPr>
        <p:txBody>
          <a:bodyPr wrap="square" rtlCol="0">
            <a:spAutoFit/>
          </a:bodyPr>
          <a:lstStyle/>
          <a:p>
            <a:r>
              <a:rPr lang="zh-CN" altLang="en-US" sz="1200" dirty="0"/>
              <a:t>评估</a:t>
            </a:r>
            <a:r>
              <a:rPr lang="en-US" altLang="zh-CN" sz="1200" dirty="0"/>
              <a:t>MRC</a:t>
            </a:r>
            <a:r>
              <a:rPr lang="zh-CN" altLang="en-US" sz="1200" dirty="0"/>
              <a:t>中的数据集的质量，主要验证</a:t>
            </a:r>
            <a:r>
              <a:rPr lang="en-US" altLang="zh-CN" sz="1200" dirty="0"/>
              <a:t>MRC</a:t>
            </a:r>
            <a:r>
              <a:rPr lang="zh-CN" altLang="en-US" sz="1200" dirty="0"/>
              <a:t>提出时候需要的技能是不是真的数据集是需要的。 </a:t>
            </a:r>
            <a:br>
              <a:rPr lang="en-US" altLang="zh-CN" sz="1200" dirty="0"/>
            </a:br>
            <a:r>
              <a:rPr lang="zh-CN" altLang="en-US" sz="1200" dirty="0"/>
              <a:t>在</a:t>
            </a:r>
            <a:r>
              <a:rPr lang="en-US" altLang="zh-CN" sz="1200" b="1" dirty="0"/>
              <a:t>10</a:t>
            </a:r>
            <a:r>
              <a:rPr lang="zh-CN" altLang="en-US" sz="1200" b="1" dirty="0"/>
              <a:t>个</a:t>
            </a:r>
            <a:r>
              <a:rPr lang="zh-CN" altLang="en-US" sz="1200" dirty="0"/>
              <a:t>数据集上进行</a:t>
            </a:r>
            <a:r>
              <a:rPr lang="zh-CN" altLang="en-US" sz="1100" dirty="0"/>
              <a:t>测试</a:t>
            </a:r>
            <a:r>
              <a:rPr lang="zh-CN" altLang="en-US" sz="1200" dirty="0"/>
              <a:t>，发现很大部分的数据集虽然说的是需要各种能力，但是对照实验发现，仅仅使用内容词、打乱句子中的词，结果还是很大部分解近原始的结果，说明模型根本不需要  句法 和 语法信息、复杂的推理。    分析了 机器推理</a:t>
            </a:r>
            <a:r>
              <a:rPr lang="en-US" altLang="zh-CN" sz="1200" dirty="0"/>
              <a:t>-</a:t>
            </a:r>
            <a:r>
              <a:rPr lang="zh-CN" altLang="en-US" sz="1200" dirty="0"/>
              <a:t>理解  所需要的</a:t>
            </a:r>
            <a:r>
              <a:rPr lang="en-US" altLang="zh-CN" sz="1200" dirty="0"/>
              <a:t>12</a:t>
            </a:r>
            <a:r>
              <a:rPr lang="zh-CN" altLang="en-US" sz="1200" dirty="0"/>
              <a:t>个技能的表现  </a:t>
            </a:r>
          </a:p>
        </p:txBody>
      </p:sp>
      <p:pic>
        <p:nvPicPr>
          <p:cNvPr id="4" name="图片 3">
            <a:extLst>
              <a:ext uri="{FF2B5EF4-FFF2-40B4-BE49-F238E27FC236}">
                <a16:creationId xmlns:a16="http://schemas.microsoft.com/office/drawing/2014/main" id="{D7E2F1AF-72A3-498B-85B5-8AF0EBFACA60}"/>
              </a:ext>
            </a:extLst>
          </p:cNvPr>
          <p:cNvPicPr>
            <a:picLocks noChangeAspect="1"/>
          </p:cNvPicPr>
          <p:nvPr/>
        </p:nvPicPr>
        <p:blipFill>
          <a:blip r:embed="rId4"/>
          <a:stretch>
            <a:fillRect/>
          </a:stretch>
        </p:blipFill>
        <p:spPr>
          <a:xfrm>
            <a:off x="102596" y="912438"/>
            <a:ext cx="3335239" cy="4735002"/>
          </a:xfrm>
          <a:prstGeom prst="rect">
            <a:avLst/>
          </a:prstGeom>
        </p:spPr>
      </p:pic>
      <p:sp>
        <p:nvSpPr>
          <p:cNvPr id="5" name="文本框 4">
            <a:extLst>
              <a:ext uri="{FF2B5EF4-FFF2-40B4-BE49-F238E27FC236}">
                <a16:creationId xmlns:a16="http://schemas.microsoft.com/office/drawing/2014/main" id="{60B47F34-B1E6-460B-AE40-B1D81DE20891}"/>
              </a:ext>
            </a:extLst>
          </p:cNvPr>
          <p:cNvSpPr txBox="1"/>
          <p:nvPr/>
        </p:nvSpPr>
        <p:spPr>
          <a:xfrm>
            <a:off x="0" y="5780598"/>
            <a:ext cx="3931708" cy="646331"/>
          </a:xfrm>
          <a:prstGeom prst="rect">
            <a:avLst/>
          </a:prstGeom>
          <a:noFill/>
        </p:spPr>
        <p:txBody>
          <a:bodyPr wrap="square" rtlCol="0">
            <a:spAutoFit/>
          </a:bodyPr>
          <a:lstStyle/>
          <a:p>
            <a:r>
              <a:rPr lang="en-US" altLang="zh-CN" sz="1200" dirty="0"/>
              <a:t>1. </a:t>
            </a:r>
            <a:r>
              <a:rPr lang="zh-CN" altLang="en-US" sz="1200" dirty="0"/>
              <a:t>如果模型在把原文中的单词按照词性和</a:t>
            </a:r>
            <a:r>
              <a:rPr lang="en-US" altLang="zh-CN" sz="1200" dirty="0"/>
              <a:t>ID</a:t>
            </a:r>
            <a:r>
              <a:rPr lang="zh-CN" altLang="en-US" sz="1200" dirty="0"/>
              <a:t>替换之后仍然有不错的结果，那说明这个问题并不一定需要对文本有深刻的理解，而仅仅是简单的匹配单词模式。 </a:t>
            </a:r>
          </a:p>
        </p:txBody>
      </p:sp>
      <p:sp>
        <p:nvSpPr>
          <p:cNvPr id="6" name="文本框 5">
            <a:extLst>
              <a:ext uri="{FF2B5EF4-FFF2-40B4-BE49-F238E27FC236}">
                <a16:creationId xmlns:a16="http://schemas.microsoft.com/office/drawing/2014/main" id="{A5A365E0-0583-4B8E-84C1-B60DE2C17BFC}"/>
              </a:ext>
            </a:extLst>
          </p:cNvPr>
          <p:cNvSpPr txBox="1"/>
          <p:nvPr/>
        </p:nvSpPr>
        <p:spPr>
          <a:xfrm>
            <a:off x="3633747" y="1240154"/>
            <a:ext cx="6702949" cy="830997"/>
          </a:xfrm>
          <a:prstGeom prst="rect">
            <a:avLst/>
          </a:prstGeom>
          <a:noFill/>
        </p:spPr>
        <p:txBody>
          <a:bodyPr wrap="square" rtlCol="0">
            <a:spAutoFit/>
          </a:bodyPr>
          <a:lstStyle/>
          <a:p>
            <a:r>
              <a:rPr lang="zh-CN" altLang="en-US" sz="1200" dirty="0"/>
              <a:t>相关工作</a:t>
            </a:r>
            <a:r>
              <a:rPr lang="en-US" altLang="zh-CN" sz="1200" dirty="0"/>
              <a:t>: </a:t>
            </a:r>
          </a:p>
          <a:p>
            <a:r>
              <a:rPr lang="en-US" altLang="zh-CN" sz="1200" dirty="0"/>
              <a:t>1.</a:t>
            </a:r>
            <a:r>
              <a:rPr lang="zh-CN" altLang="en-US" sz="1200" dirty="0"/>
              <a:t>之前</a:t>
            </a:r>
            <a:r>
              <a:rPr lang="en-US" altLang="zh-CN" sz="1200" dirty="0" err="1"/>
              <a:t>SQuAD</a:t>
            </a:r>
            <a:r>
              <a:rPr lang="zh-CN" altLang="en-US" sz="1200" dirty="0"/>
              <a:t>上分析，以及</a:t>
            </a:r>
            <a:r>
              <a:rPr lang="en-US" altLang="zh-CN" sz="1200" dirty="0"/>
              <a:t>2018</a:t>
            </a:r>
            <a:r>
              <a:rPr lang="zh-CN" altLang="en-US" sz="1200" dirty="0"/>
              <a:t>在问题中删除一部分词分析，目前</a:t>
            </a:r>
            <a:r>
              <a:rPr lang="en-US" altLang="zh-CN" sz="1200" dirty="0"/>
              <a:t>NLU</a:t>
            </a:r>
            <a:r>
              <a:rPr lang="zh-CN" altLang="en-US" sz="1200" dirty="0"/>
              <a:t>需要更细粒度的检查。  </a:t>
            </a:r>
            <a:br>
              <a:rPr lang="en-US" altLang="zh-CN" sz="1200" dirty="0"/>
            </a:br>
            <a:r>
              <a:rPr lang="en-US" altLang="zh-CN" sz="1200" dirty="0"/>
              <a:t>2. </a:t>
            </a:r>
            <a:r>
              <a:rPr lang="zh-CN" altLang="en-US" sz="1200" dirty="0"/>
              <a:t>可解释性</a:t>
            </a:r>
            <a:r>
              <a:rPr lang="en-US" altLang="zh-CN" sz="1200" dirty="0"/>
              <a:t>[2018]</a:t>
            </a:r>
            <a:r>
              <a:rPr lang="zh-CN" altLang="en-US" sz="1200" dirty="0"/>
              <a:t>的基础单元是 认知块</a:t>
            </a:r>
            <a:r>
              <a:rPr lang="en-US" altLang="zh-CN" sz="1200" dirty="0"/>
              <a:t>[cognitive chunks]. </a:t>
            </a:r>
            <a:r>
              <a:rPr lang="zh-CN" altLang="en-US" sz="1200" dirty="0"/>
              <a:t>人类注释方法</a:t>
            </a:r>
            <a:r>
              <a:rPr lang="en-US" altLang="zh-CN" sz="1200" dirty="0"/>
              <a:t>: 1)</a:t>
            </a:r>
            <a:r>
              <a:rPr lang="zh-CN" altLang="en-US" sz="1200" dirty="0"/>
              <a:t>不一定揭示机器可以利用的 无意识的偏见。 </a:t>
            </a:r>
            <a:r>
              <a:rPr lang="en-US" altLang="zh-CN" sz="1200" dirty="0"/>
              <a:t>2)</a:t>
            </a:r>
            <a:r>
              <a:rPr lang="zh-CN" altLang="en-US" sz="1200" dirty="0"/>
              <a:t>标注成本高</a:t>
            </a:r>
          </a:p>
        </p:txBody>
      </p:sp>
      <p:pic>
        <p:nvPicPr>
          <p:cNvPr id="7" name="图片 6">
            <a:extLst>
              <a:ext uri="{FF2B5EF4-FFF2-40B4-BE49-F238E27FC236}">
                <a16:creationId xmlns:a16="http://schemas.microsoft.com/office/drawing/2014/main" id="{4C62E98A-9356-4CF3-BF18-47727B4B14CF}"/>
              </a:ext>
            </a:extLst>
          </p:cNvPr>
          <p:cNvPicPr>
            <a:picLocks noChangeAspect="1"/>
          </p:cNvPicPr>
          <p:nvPr/>
        </p:nvPicPr>
        <p:blipFill>
          <a:blip r:embed="rId5"/>
          <a:stretch>
            <a:fillRect/>
          </a:stretch>
        </p:blipFill>
        <p:spPr>
          <a:xfrm>
            <a:off x="3931708" y="2289357"/>
            <a:ext cx="7211712" cy="3356158"/>
          </a:xfrm>
          <a:prstGeom prst="rect">
            <a:avLst/>
          </a:prstGeom>
        </p:spPr>
      </p:pic>
      <p:sp>
        <p:nvSpPr>
          <p:cNvPr id="8" name="文本框 7">
            <a:extLst>
              <a:ext uri="{FF2B5EF4-FFF2-40B4-BE49-F238E27FC236}">
                <a16:creationId xmlns:a16="http://schemas.microsoft.com/office/drawing/2014/main" id="{1602197A-DBAE-47C9-9D7E-B6708BF852AC}"/>
              </a:ext>
            </a:extLst>
          </p:cNvPr>
          <p:cNvSpPr txBox="1"/>
          <p:nvPr/>
        </p:nvSpPr>
        <p:spPr>
          <a:xfrm>
            <a:off x="4810538" y="5617846"/>
            <a:ext cx="4993420" cy="369332"/>
          </a:xfrm>
          <a:prstGeom prst="rect">
            <a:avLst/>
          </a:prstGeom>
          <a:noFill/>
        </p:spPr>
        <p:txBody>
          <a:bodyPr wrap="square" rtlCol="0">
            <a:spAutoFit/>
          </a:bodyPr>
          <a:lstStyle/>
          <a:p>
            <a:r>
              <a:rPr lang="zh-CN" altLang="en-US" dirty="0"/>
              <a:t>机器  阅读</a:t>
            </a:r>
            <a:r>
              <a:rPr lang="en-US" altLang="zh-CN" dirty="0"/>
              <a:t>-</a:t>
            </a:r>
            <a:r>
              <a:rPr lang="zh-CN" altLang="en-US" dirty="0"/>
              <a:t>理解</a:t>
            </a:r>
            <a:r>
              <a:rPr lang="en-US" altLang="zh-CN" dirty="0"/>
              <a:t>-</a:t>
            </a:r>
            <a:r>
              <a:rPr lang="zh-CN" altLang="en-US" dirty="0"/>
              <a:t>推理所需要的</a:t>
            </a:r>
            <a:r>
              <a:rPr lang="en-US" altLang="zh-CN" dirty="0"/>
              <a:t>12</a:t>
            </a:r>
            <a:r>
              <a:rPr lang="zh-CN" altLang="en-US" dirty="0"/>
              <a:t>个技能总结</a:t>
            </a:r>
          </a:p>
        </p:txBody>
      </p:sp>
    </p:spTree>
    <p:extLst>
      <p:ext uri="{BB962C8B-B14F-4D97-AF65-F5344CB8AC3E}">
        <p14:creationId xmlns:p14="http://schemas.microsoft.com/office/powerpoint/2010/main" val="1227145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0B897DB-3574-4850-8556-3E101998E4E5}"/>
              </a:ext>
            </a:extLst>
          </p:cNvPr>
          <p:cNvPicPr>
            <a:picLocks noChangeAspect="1"/>
          </p:cNvPicPr>
          <p:nvPr/>
        </p:nvPicPr>
        <p:blipFill>
          <a:blip r:embed="rId3"/>
          <a:stretch>
            <a:fillRect/>
          </a:stretch>
        </p:blipFill>
        <p:spPr>
          <a:xfrm>
            <a:off x="0" y="0"/>
            <a:ext cx="3264391" cy="734005"/>
          </a:xfrm>
          <a:prstGeom prst="rect">
            <a:avLst/>
          </a:prstGeom>
        </p:spPr>
      </p:pic>
      <p:pic>
        <p:nvPicPr>
          <p:cNvPr id="3" name="图片 2">
            <a:extLst>
              <a:ext uri="{FF2B5EF4-FFF2-40B4-BE49-F238E27FC236}">
                <a16:creationId xmlns:a16="http://schemas.microsoft.com/office/drawing/2014/main" id="{694338D5-FE49-424E-819E-6CCE4393C532}"/>
              </a:ext>
            </a:extLst>
          </p:cNvPr>
          <p:cNvPicPr>
            <a:picLocks noChangeAspect="1"/>
          </p:cNvPicPr>
          <p:nvPr/>
        </p:nvPicPr>
        <p:blipFill>
          <a:blip r:embed="rId4"/>
          <a:stretch>
            <a:fillRect/>
          </a:stretch>
        </p:blipFill>
        <p:spPr>
          <a:xfrm>
            <a:off x="294447" y="768294"/>
            <a:ext cx="2905876" cy="2509133"/>
          </a:xfrm>
          <a:prstGeom prst="rect">
            <a:avLst/>
          </a:prstGeom>
        </p:spPr>
      </p:pic>
      <p:pic>
        <p:nvPicPr>
          <p:cNvPr id="4" name="图片 3">
            <a:extLst>
              <a:ext uri="{FF2B5EF4-FFF2-40B4-BE49-F238E27FC236}">
                <a16:creationId xmlns:a16="http://schemas.microsoft.com/office/drawing/2014/main" id="{177E6E09-D34D-49AD-94E3-B9D190D9EAD6}"/>
              </a:ext>
            </a:extLst>
          </p:cNvPr>
          <p:cNvPicPr>
            <a:picLocks noChangeAspect="1"/>
          </p:cNvPicPr>
          <p:nvPr/>
        </p:nvPicPr>
        <p:blipFill>
          <a:blip r:embed="rId5"/>
          <a:stretch>
            <a:fillRect/>
          </a:stretch>
        </p:blipFill>
        <p:spPr>
          <a:xfrm>
            <a:off x="150993" y="4071068"/>
            <a:ext cx="2644742" cy="2339174"/>
          </a:xfrm>
          <a:prstGeom prst="rect">
            <a:avLst/>
          </a:prstGeom>
        </p:spPr>
      </p:pic>
      <p:sp>
        <p:nvSpPr>
          <p:cNvPr id="5" name="文本框 4">
            <a:extLst>
              <a:ext uri="{FF2B5EF4-FFF2-40B4-BE49-F238E27FC236}">
                <a16:creationId xmlns:a16="http://schemas.microsoft.com/office/drawing/2014/main" id="{8B3DC842-49DA-4CDD-8CFF-550BCEC77460}"/>
              </a:ext>
            </a:extLst>
          </p:cNvPr>
          <p:cNvSpPr txBox="1"/>
          <p:nvPr/>
        </p:nvSpPr>
        <p:spPr>
          <a:xfrm>
            <a:off x="3474720" y="42455"/>
            <a:ext cx="8563555" cy="1200329"/>
          </a:xfrm>
          <a:prstGeom prst="rect">
            <a:avLst/>
          </a:prstGeom>
          <a:noFill/>
        </p:spPr>
        <p:txBody>
          <a:bodyPr wrap="square" rtlCol="0">
            <a:spAutoFit/>
          </a:bodyPr>
          <a:lstStyle/>
          <a:p>
            <a:r>
              <a:rPr lang="zh-CN" altLang="en-US" dirty="0"/>
              <a:t>任务</a:t>
            </a:r>
            <a:r>
              <a:rPr lang="en-US" altLang="zh-CN" dirty="0"/>
              <a:t>: RE</a:t>
            </a:r>
            <a:r>
              <a:rPr lang="zh-CN" altLang="en-US" dirty="0"/>
              <a:t>关系抽取上面 考虑到</a:t>
            </a:r>
            <a:r>
              <a:rPr lang="en-US" altLang="zh-CN" dirty="0"/>
              <a:t>: 1)</a:t>
            </a:r>
            <a:r>
              <a:rPr lang="zh-CN" altLang="en-US" dirty="0"/>
              <a:t> </a:t>
            </a:r>
            <a:r>
              <a:rPr lang="en-US" altLang="zh-CN" dirty="0"/>
              <a:t>NER</a:t>
            </a:r>
            <a:r>
              <a:rPr lang="zh-CN" altLang="en-US" dirty="0"/>
              <a:t>时候标签之间存在依赖关系，以前</a:t>
            </a:r>
            <a:r>
              <a:rPr lang="en-US" altLang="zh-CN" dirty="0"/>
              <a:t>CRF</a:t>
            </a:r>
            <a:r>
              <a:rPr lang="zh-CN" altLang="en-US" dirty="0"/>
              <a:t>依赖于数据学习，以及对于复杂关系建模难 ； 使用多任务学习时候复杂关系难以学习的问题。  </a:t>
            </a:r>
            <a:r>
              <a:rPr lang="en-US" altLang="zh-CN" dirty="0"/>
              <a:t>2) entity-type</a:t>
            </a:r>
            <a:r>
              <a:rPr lang="zh-CN" altLang="en-US" dirty="0"/>
              <a:t>对于</a:t>
            </a:r>
            <a:r>
              <a:rPr lang="en-US" altLang="zh-CN" dirty="0"/>
              <a:t>RE</a:t>
            </a:r>
            <a:r>
              <a:rPr lang="zh-CN" altLang="en-US" dirty="0"/>
              <a:t>结果的影响，以前总是隐式的加入到 编码信息中，文章中使用 </a:t>
            </a:r>
            <a:r>
              <a:rPr lang="en-US" altLang="zh-CN" dirty="0"/>
              <a:t>FOL</a:t>
            </a:r>
            <a:r>
              <a:rPr lang="zh-CN" altLang="en-US" dirty="0"/>
              <a:t>和</a:t>
            </a:r>
            <a:r>
              <a:rPr lang="en-US" altLang="zh-CN" dirty="0"/>
              <a:t>NN</a:t>
            </a:r>
            <a:r>
              <a:rPr lang="zh-CN" altLang="en-US" dirty="0"/>
              <a:t>交互的方式融合。 </a:t>
            </a:r>
          </a:p>
        </p:txBody>
      </p:sp>
      <p:sp>
        <p:nvSpPr>
          <p:cNvPr id="6" name="文本框 5">
            <a:extLst>
              <a:ext uri="{FF2B5EF4-FFF2-40B4-BE49-F238E27FC236}">
                <a16:creationId xmlns:a16="http://schemas.microsoft.com/office/drawing/2014/main" id="{C3F9619A-19AB-46EE-ACC7-00DCDB053C30}"/>
              </a:ext>
            </a:extLst>
          </p:cNvPr>
          <p:cNvSpPr txBox="1"/>
          <p:nvPr/>
        </p:nvSpPr>
        <p:spPr>
          <a:xfrm>
            <a:off x="4524292" y="2600077"/>
            <a:ext cx="5462546" cy="923330"/>
          </a:xfrm>
          <a:prstGeom prst="rect">
            <a:avLst/>
          </a:prstGeom>
          <a:noFill/>
        </p:spPr>
        <p:txBody>
          <a:bodyPr wrap="square" rtlCol="0">
            <a:spAutoFit/>
          </a:bodyPr>
          <a:lstStyle/>
          <a:p>
            <a:r>
              <a:rPr lang="zh-CN" altLang="en-US" dirty="0"/>
              <a:t>目前  逻辑推理 和 神经网络  融合的文章好像还是很少，做的也都算是比较简单的。怎样更加合理有效的融合？  </a:t>
            </a:r>
          </a:p>
        </p:txBody>
      </p:sp>
    </p:spTree>
    <p:extLst>
      <p:ext uri="{BB962C8B-B14F-4D97-AF65-F5344CB8AC3E}">
        <p14:creationId xmlns:p14="http://schemas.microsoft.com/office/powerpoint/2010/main" val="2266447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085E9B6-01B1-41BD-B0EA-A46C678C284C}"/>
              </a:ext>
            </a:extLst>
          </p:cNvPr>
          <p:cNvPicPr>
            <a:picLocks noChangeAspect="1"/>
          </p:cNvPicPr>
          <p:nvPr/>
        </p:nvPicPr>
        <p:blipFill>
          <a:blip r:embed="rId2"/>
          <a:stretch>
            <a:fillRect/>
          </a:stretch>
        </p:blipFill>
        <p:spPr>
          <a:xfrm>
            <a:off x="0" y="0"/>
            <a:ext cx="3833238" cy="1104572"/>
          </a:xfrm>
          <a:prstGeom prst="rect">
            <a:avLst/>
          </a:prstGeom>
        </p:spPr>
      </p:pic>
      <p:pic>
        <p:nvPicPr>
          <p:cNvPr id="3" name="图片 2">
            <a:extLst>
              <a:ext uri="{FF2B5EF4-FFF2-40B4-BE49-F238E27FC236}">
                <a16:creationId xmlns:a16="http://schemas.microsoft.com/office/drawing/2014/main" id="{872AB257-180F-4436-9264-29C7B3F79BB8}"/>
              </a:ext>
            </a:extLst>
          </p:cNvPr>
          <p:cNvPicPr>
            <a:picLocks noChangeAspect="1"/>
          </p:cNvPicPr>
          <p:nvPr/>
        </p:nvPicPr>
        <p:blipFill>
          <a:blip r:embed="rId3"/>
          <a:stretch>
            <a:fillRect/>
          </a:stretch>
        </p:blipFill>
        <p:spPr>
          <a:xfrm>
            <a:off x="75855" y="1104572"/>
            <a:ext cx="3459686" cy="2061957"/>
          </a:xfrm>
          <a:prstGeom prst="rect">
            <a:avLst/>
          </a:prstGeom>
        </p:spPr>
      </p:pic>
      <p:pic>
        <p:nvPicPr>
          <p:cNvPr id="4" name="图片 3">
            <a:extLst>
              <a:ext uri="{FF2B5EF4-FFF2-40B4-BE49-F238E27FC236}">
                <a16:creationId xmlns:a16="http://schemas.microsoft.com/office/drawing/2014/main" id="{A7C9B3B7-F12C-4AA3-8DBC-26CE7D9C891E}"/>
              </a:ext>
            </a:extLst>
          </p:cNvPr>
          <p:cNvPicPr>
            <a:picLocks noChangeAspect="1"/>
          </p:cNvPicPr>
          <p:nvPr/>
        </p:nvPicPr>
        <p:blipFill>
          <a:blip r:embed="rId4"/>
          <a:stretch>
            <a:fillRect/>
          </a:stretch>
        </p:blipFill>
        <p:spPr>
          <a:xfrm>
            <a:off x="216563" y="3436350"/>
            <a:ext cx="2835676" cy="2119418"/>
          </a:xfrm>
          <a:prstGeom prst="rect">
            <a:avLst/>
          </a:prstGeom>
        </p:spPr>
      </p:pic>
      <p:sp>
        <p:nvSpPr>
          <p:cNvPr id="5" name="文本框 4">
            <a:extLst>
              <a:ext uri="{FF2B5EF4-FFF2-40B4-BE49-F238E27FC236}">
                <a16:creationId xmlns:a16="http://schemas.microsoft.com/office/drawing/2014/main" id="{FEEB192A-3BE4-4893-BF8E-3122580E00F1}"/>
              </a:ext>
            </a:extLst>
          </p:cNvPr>
          <p:cNvSpPr txBox="1"/>
          <p:nvPr/>
        </p:nvSpPr>
        <p:spPr>
          <a:xfrm>
            <a:off x="75855" y="5825589"/>
            <a:ext cx="5009321" cy="276999"/>
          </a:xfrm>
          <a:prstGeom prst="rect">
            <a:avLst/>
          </a:prstGeom>
          <a:noFill/>
        </p:spPr>
        <p:txBody>
          <a:bodyPr wrap="square" rtlCol="0">
            <a:spAutoFit/>
          </a:bodyPr>
          <a:lstStyle/>
          <a:p>
            <a:r>
              <a:rPr lang="zh-CN" altLang="en-US" sz="1200" b="1" dirty="0"/>
              <a:t>作者在 </a:t>
            </a:r>
            <a:r>
              <a:rPr lang="en-US" altLang="zh-CN" sz="1200" b="1" dirty="0" err="1"/>
              <a:t>SQuAD</a:t>
            </a:r>
            <a:r>
              <a:rPr lang="en-US" altLang="zh-CN" sz="1200" b="1" dirty="0"/>
              <a:t> </a:t>
            </a:r>
            <a:r>
              <a:rPr lang="zh-CN" altLang="en-US" sz="1200" b="1" dirty="0"/>
              <a:t>基于</a:t>
            </a:r>
            <a:r>
              <a:rPr lang="en-US" altLang="zh-CN" sz="1200" b="1" dirty="0"/>
              <a:t>Concept</a:t>
            </a:r>
            <a:r>
              <a:rPr lang="zh-CN" altLang="en-US" sz="1200" b="1" dirty="0"/>
              <a:t>创建的两条</a:t>
            </a:r>
            <a:r>
              <a:rPr lang="en-US" altLang="zh-CN" sz="1200" b="1" dirty="0"/>
              <a:t>FOL</a:t>
            </a:r>
            <a:endParaRPr lang="zh-CN" altLang="en-US" sz="1200" b="1" dirty="0"/>
          </a:p>
        </p:txBody>
      </p:sp>
      <p:pic>
        <p:nvPicPr>
          <p:cNvPr id="6" name="图片 5">
            <a:extLst>
              <a:ext uri="{FF2B5EF4-FFF2-40B4-BE49-F238E27FC236}">
                <a16:creationId xmlns:a16="http://schemas.microsoft.com/office/drawing/2014/main" id="{8C2A0F7A-948C-48CA-889E-297D0F45E490}"/>
              </a:ext>
            </a:extLst>
          </p:cNvPr>
          <p:cNvPicPr>
            <a:picLocks noChangeAspect="1"/>
          </p:cNvPicPr>
          <p:nvPr/>
        </p:nvPicPr>
        <p:blipFill>
          <a:blip r:embed="rId5"/>
          <a:stretch>
            <a:fillRect/>
          </a:stretch>
        </p:blipFill>
        <p:spPr>
          <a:xfrm>
            <a:off x="7544145" y="154305"/>
            <a:ext cx="4572000" cy="1857375"/>
          </a:xfrm>
          <a:prstGeom prst="rect">
            <a:avLst/>
          </a:prstGeom>
        </p:spPr>
      </p:pic>
      <p:pic>
        <p:nvPicPr>
          <p:cNvPr id="7" name="图片 6">
            <a:extLst>
              <a:ext uri="{FF2B5EF4-FFF2-40B4-BE49-F238E27FC236}">
                <a16:creationId xmlns:a16="http://schemas.microsoft.com/office/drawing/2014/main" id="{946800EF-A85C-40DE-8622-5C4371CA0B96}"/>
              </a:ext>
            </a:extLst>
          </p:cNvPr>
          <p:cNvPicPr>
            <a:picLocks noChangeAspect="1"/>
          </p:cNvPicPr>
          <p:nvPr/>
        </p:nvPicPr>
        <p:blipFill>
          <a:blip r:embed="rId6"/>
          <a:stretch>
            <a:fillRect/>
          </a:stretch>
        </p:blipFill>
        <p:spPr>
          <a:xfrm>
            <a:off x="4122561" y="61799"/>
            <a:ext cx="3216493" cy="2993501"/>
          </a:xfrm>
          <a:prstGeom prst="rect">
            <a:avLst/>
          </a:prstGeom>
        </p:spPr>
      </p:pic>
      <p:sp>
        <p:nvSpPr>
          <p:cNvPr id="8" name="文本框 7">
            <a:extLst>
              <a:ext uri="{FF2B5EF4-FFF2-40B4-BE49-F238E27FC236}">
                <a16:creationId xmlns:a16="http://schemas.microsoft.com/office/drawing/2014/main" id="{80B8D019-6101-4D8F-B7F1-0E84AC63B2B1}"/>
              </a:ext>
            </a:extLst>
          </p:cNvPr>
          <p:cNvSpPr txBox="1"/>
          <p:nvPr/>
        </p:nvSpPr>
        <p:spPr>
          <a:xfrm>
            <a:off x="3555929" y="4120196"/>
            <a:ext cx="7566249" cy="1477328"/>
          </a:xfrm>
          <a:prstGeom prst="rect">
            <a:avLst/>
          </a:prstGeom>
          <a:noFill/>
        </p:spPr>
        <p:txBody>
          <a:bodyPr wrap="square" rtlCol="0">
            <a:spAutoFit/>
          </a:bodyPr>
          <a:lstStyle/>
          <a:p>
            <a:r>
              <a:rPr lang="zh-CN" altLang="en-US" dirty="0"/>
              <a:t>基于</a:t>
            </a:r>
            <a:r>
              <a:rPr lang="en-US" altLang="zh-CN" dirty="0"/>
              <a:t>attention</a:t>
            </a:r>
            <a:r>
              <a:rPr lang="zh-CN" altLang="en-US" dirty="0"/>
              <a:t>机制把</a:t>
            </a:r>
            <a:r>
              <a:rPr lang="en-US" altLang="zh-CN" dirty="0"/>
              <a:t>concept</a:t>
            </a:r>
            <a:r>
              <a:rPr lang="zh-CN" altLang="en-US" dirty="0"/>
              <a:t>中的知识通过  一阶逻辑表达式  转换为  可微分的 向量，然后往神经网络中 增加 命名神经元 注入知识。   </a:t>
            </a:r>
            <a:br>
              <a:rPr lang="en-US" altLang="zh-CN" dirty="0"/>
            </a:br>
            <a:br>
              <a:rPr lang="en-US" altLang="zh-CN" dirty="0"/>
            </a:br>
            <a:r>
              <a:rPr lang="zh-CN" altLang="en-US" dirty="0"/>
              <a:t>但是感觉并不够优雅，并没有真正处理比较复杂的问题，还是最简单最基础的使用，其实就是  引入知识。  </a:t>
            </a:r>
          </a:p>
        </p:txBody>
      </p:sp>
    </p:spTree>
    <p:extLst>
      <p:ext uri="{BB962C8B-B14F-4D97-AF65-F5344CB8AC3E}">
        <p14:creationId xmlns:p14="http://schemas.microsoft.com/office/powerpoint/2010/main" val="1409600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C0831469-F33A-4DBC-A493-475B8CC74357}"/>
              </a:ext>
            </a:extLst>
          </p:cNvPr>
          <p:cNvGraphicFramePr>
            <a:graphicFrameLocks noGrp="1"/>
          </p:cNvGraphicFramePr>
          <p:nvPr>
            <p:extLst>
              <p:ext uri="{D42A27DB-BD31-4B8C-83A1-F6EECF244321}">
                <p14:modId xmlns:p14="http://schemas.microsoft.com/office/powerpoint/2010/main" val="926177231"/>
              </p:ext>
            </p:extLst>
          </p:nvPr>
        </p:nvGraphicFramePr>
        <p:xfrm>
          <a:off x="171450" y="495299"/>
          <a:ext cx="11610978" cy="3114672"/>
        </p:xfrm>
        <a:graphic>
          <a:graphicData uri="http://schemas.openxmlformats.org/drawingml/2006/table">
            <a:tbl>
              <a:tblPr>
                <a:tableStyleId>{5C22544A-7EE6-4342-B048-85BDC9FD1C3A}</a:tableStyleId>
              </a:tblPr>
              <a:tblGrid>
                <a:gridCol w="1167328">
                  <a:extLst>
                    <a:ext uri="{9D8B030D-6E8A-4147-A177-3AD203B41FA5}">
                      <a16:colId xmlns:a16="http://schemas.microsoft.com/office/drawing/2014/main" val="2529641585"/>
                    </a:ext>
                  </a:extLst>
                </a:gridCol>
                <a:gridCol w="1556823">
                  <a:extLst>
                    <a:ext uri="{9D8B030D-6E8A-4147-A177-3AD203B41FA5}">
                      <a16:colId xmlns:a16="http://schemas.microsoft.com/office/drawing/2014/main" val="3244536257"/>
                    </a:ext>
                  </a:extLst>
                </a:gridCol>
                <a:gridCol w="2790825">
                  <a:extLst>
                    <a:ext uri="{9D8B030D-6E8A-4147-A177-3AD203B41FA5}">
                      <a16:colId xmlns:a16="http://schemas.microsoft.com/office/drawing/2014/main" val="2630042118"/>
                    </a:ext>
                  </a:extLst>
                </a:gridCol>
                <a:gridCol w="828675">
                  <a:extLst>
                    <a:ext uri="{9D8B030D-6E8A-4147-A177-3AD203B41FA5}">
                      <a16:colId xmlns:a16="http://schemas.microsoft.com/office/drawing/2014/main" val="3007955405"/>
                    </a:ext>
                  </a:extLst>
                </a:gridCol>
                <a:gridCol w="876300">
                  <a:extLst>
                    <a:ext uri="{9D8B030D-6E8A-4147-A177-3AD203B41FA5}">
                      <a16:colId xmlns:a16="http://schemas.microsoft.com/office/drawing/2014/main" val="2640274938"/>
                    </a:ext>
                  </a:extLst>
                </a:gridCol>
                <a:gridCol w="1114425">
                  <a:extLst>
                    <a:ext uri="{9D8B030D-6E8A-4147-A177-3AD203B41FA5}">
                      <a16:colId xmlns:a16="http://schemas.microsoft.com/office/drawing/2014/main" val="972483457"/>
                    </a:ext>
                  </a:extLst>
                </a:gridCol>
                <a:gridCol w="1600200">
                  <a:extLst>
                    <a:ext uri="{9D8B030D-6E8A-4147-A177-3AD203B41FA5}">
                      <a16:colId xmlns:a16="http://schemas.microsoft.com/office/drawing/2014/main" val="138344974"/>
                    </a:ext>
                  </a:extLst>
                </a:gridCol>
                <a:gridCol w="1052897">
                  <a:extLst>
                    <a:ext uri="{9D8B030D-6E8A-4147-A177-3AD203B41FA5}">
                      <a16:colId xmlns:a16="http://schemas.microsoft.com/office/drawing/2014/main" val="2251253253"/>
                    </a:ext>
                  </a:extLst>
                </a:gridCol>
                <a:gridCol w="623505">
                  <a:extLst>
                    <a:ext uri="{9D8B030D-6E8A-4147-A177-3AD203B41FA5}">
                      <a16:colId xmlns:a16="http://schemas.microsoft.com/office/drawing/2014/main" val="2563712676"/>
                    </a:ext>
                  </a:extLst>
                </a:gridCol>
              </a:tblGrid>
              <a:tr h="259556">
                <a:tc gridSpan="3">
                  <a:txBody>
                    <a:bodyPr/>
                    <a:lstStyle/>
                    <a:p>
                      <a:pPr algn="l" fontAlgn="b"/>
                      <a:r>
                        <a:rPr lang="en-US" altLang="zh-CN" sz="900" b="0" i="0" u="none" strike="noStrike" dirty="0">
                          <a:solidFill>
                            <a:srgbClr val="000000"/>
                          </a:solidFill>
                          <a:effectLst/>
                          <a:latin typeface="等线" panose="02010600030101010101" pitchFamily="2" charset="-122"/>
                          <a:ea typeface="+mn-ea"/>
                        </a:rPr>
                        <a:t>Evaluating Commonsense in Pre-trained Language Models  |  AAAI2020    |     </a:t>
                      </a:r>
                      <a:r>
                        <a:rPr lang="zh-CN" altLang="en-US" sz="900" b="0" i="0" u="none" strike="noStrike" dirty="0">
                          <a:solidFill>
                            <a:srgbClr val="000000"/>
                          </a:solidFill>
                          <a:effectLst/>
                          <a:latin typeface="等线" panose="02010600030101010101" pitchFamily="2" charset="-122"/>
                          <a:ea typeface="+mn-ea"/>
                        </a:rPr>
                        <a:t>华盛顿大学</a:t>
                      </a:r>
                      <a:r>
                        <a:rPr lang="en-US" altLang="zh-CN" sz="900" b="0" i="0" u="none" strike="noStrike" dirty="0">
                          <a:solidFill>
                            <a:srgbClr val="000000"/>
                          </a:solidFill>
                          <a:effectLst/>
                          <a:latin typeface="等线" panose="02010600030101010101" pitchFamily="2" charset="-122"/>
                          <a:ea typeface="+mn-ea"/>
                        </a:rPr>
                        <a:t> </a:t>
                      </a:r>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hMerge="1">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hMerge="1">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gridSpan="3">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hMerge="1">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hMerge="1">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gridSpan="3">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hMerge="1">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hMerge="1">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1498255304"/>
                  </a:ext>
                </a:extLst>
              </a:tr>
              <a:tr h="259556">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920763177"/>
                  </a:ext>
                </a:extLst>
              </a:tr>
              <a:tr h="259556">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1813998007"/>
                  </a:ext>
                </a:extLst>
              </a:tr>
              <a:tr h="259556">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2139170393"/>
                  </a:ext>
                </a:extLst>
              </a:tr>
              <a:tr h="259556">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3095809450"/>
                  </a:ext>
                </a:extLst>
              </a:tr>
              <a:tr h="259556">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3567970073"/>
                  </a:ext>
                </a:extLst>
              </a:tr>
              <a:tr h="259556">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4212956582"/>
                  </a:ext>
                </a:extLst>
              </a:tr>
              <a:tr h="259556">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3234240568"/>
                  </a:ext>
                </a:extLst>
              </a:tr>
              <a:tr h="259556">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347143933"/>
                  </a:ext>
                </a:extLst>
              </a:tr>
              <a:tr h="259556">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3791169904"/>
                  </a:ext>
                </a:extLst>
              </a:tr>
              <a:tr h="259556">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966742835"/>
                  </a:ext>
                </a:extLst>
              </a:tr>
              <a:tr h="259556">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7634" marR="7634" marT="7634" marB="0" anchor="b"/>
                </a:tc>
                <a:tc>
                  <a:txBody>
                    <a:bodyPr/>
                    <a:lstStyle/>
                    <a:p>
                      <a:pPr algn="l" fontAlgn="b"/>
                      <a:endParaRPr lang="zh-CN" altLang="en-US" sz="900" b="0" i="0" u="none" strike="noStrike" dirty="0">
                        <a:solidFill>
                          <a:srgbClr val="000000"/>
                        </a:solidFill>
                        <a:effectLst/>
                        <a:latin typeface="等线" panose="02010600030101010101" pitchFamily="2" charset="-122"/>
                        <a:ea typeface="等线" panose="02010600030101010101" pitchFamily="2" charset="-122"/>
                      </a:endParaRPr>
                    </a:p>
                  </a:txBody>
                  <a:tcPr marL="7634" marR="7634" marT="7634" marB="0" anchor="b"/>
                </a:tc>
                <a:extLst>
                  <a:ext uri="{0D108BD9-81ED-4DB2-BD59-A6C34878D82A}">
                    <a16:rowId xmlns:a16="http://schemas.microsoft.com/office/drawing/2014/main" val="2185633380"/>
                  </a:ext>
                </a:extLst>
              </a:tr>
            </a:tbl>
          </a:graphicData>
        </a:graphic>
      </p:graphicFrame>
    </p:spTree>
    <p:extLst>
      <p:ext uri="{BB962C8B-B14F-4D97-AF65-F5344CB8AC3E}">
        <p14:creationId xmlns:p14="http://schemas.microsoft.com/office/powerpoint/2010/main" val="2453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64184F-E171-4A3F-960B-0D5671EA00AF}"/>
              </a:ext>
            </a:extLst>
          </p:cNvPr>
          <p:cNvSpPr txBox="1"/>
          <p:nvPr/>
        </p:nvSpPr>
        <p:spPr>
          <a:xfrm>
            <a:off x="135172" y="171357"/>
            <a:ext cx="7680960" cy="369332"/>
          </a:xfrm>
          <a:prstGeom prst="rect">
            <a:avLst/>
          </a:prstGeom>
          <a:noFill/>
        </p:spPr>
        <p:txBody>
          <a:bodyPr wrap="square" rtlCol="0">
            <a:spAutoFit/>
          </a:bodyPr>
          <a:lstStyle/>
          <a:p>
            <a:r>
              <a:rPr lang="zh-CN" altLang="en-US" dirty="0"/>
              <a:t>机器阅读理解  评测 </a:t>
            </a:r>
            <a:r>
              <a:rPr lang="en-US" altLang="zh-CN" dirty="0"/>
              <a:t>| </a:t>
            </a:r>
            <a:r>
              <a:rPr lang="zh-CN" altLang="en-US" dirty="0"/>
              <a:t>所需能力 </a:t>
            </a:r>
            <a:r>
              <a:rPr lang="en-US" altLang="zh-CN" dirty="0"/>
              <a:t>| </a:t>
            </a:r>
            <a:r>
              <a:rPr lang="zh-CN" altLang="en-US" dirty="0"/>
              <a:t>研究分析 </a:t>
            </a:r>
          </a:p>
        </p:txBody>
      </p:sp>
      <p:sp>
        <p:nvSpPr>
          <p:cNvPr id="3" name="矩形 2">
            <a:extLst>
              <a:ext uri="{FF2B5EF4-FFF2-40B4-BE49-F238E27FC236}">
                <a16:creationId xmlns:a16="http://schemas.microsoft.com/office/drawing/2014/main" id="{2795ADB2-4992-4C14-A26B-1DBF92DC963B}"/>
              </a:ext>
            </a:extLst>
          </p:cNvPr>
          <p:cNvSpPr/>
          <p:nvPr/>
        </p:nvSpPr>
        <p:spPr>
          <a:xfrm>
            <a:off x="135172" y="756872"/>
            <a:ext cx="10559332" cy="923330"/>
          </a:xfrm>
          <a:prstGeom prst="rect">
            <a:avLst/>
          </a:prstGeom>
        </p:spPr>
        <p:txBody>
          <a:bodyPr wrap="square">
            <a:spAutoFit/>
          </a:bodyPr>
          <a:lstStyle/>
          <a:p>
            <a:r>
              <a:rPr lang="en-US" altLang="zh-CN" dirty="0">
                <a:solidFill>
                  <a:srgbClr val="666666"/>
                </a:solidFill>
                <a:latin typeface="Lato"/>
              </a:rPr>
              <a:t>Prerequisite skills for reading comprehension: Multi-perspective analysis of </a:t>
            </a:r>
            <a:r>
              <a:rPr lang="en-US" altLang="zh-CN" dirty="0" err="1">
                <a:solidFill>
                  <a:srgbClr val="666666"/>
                </a:solidFill>
                <a:latin typeface="Lato"/>
              </a:rPr>
              <a:t>mctest</a:t>
            </a:r>
            <a:r>
              <a:rPr lang="en-US" altLang="zh-CN" dirty="0">
                <a:solidFill>
                  <a:srgbClr val="666666"/>
                </a:solidFill>
                <a:latin typeface="Lato"/>
              </a:rPr>
              <a:t> datasets and systems. AAAI,2017</a:t>
            </a:r>
            <a:br>
              <a:rPr lang="en-US" altLang="zh-CN" dirty="0">
                <a:solidFill>
                  <a:srgbClr val="666666"/>
                </a:solidFill>
                <a:latin typeface="Lato"/>
              </a:rPr>
            </a:br>
            <a:r>
              <a:rPr lang="en-US" altLang="zh-CN" dirty="0">
                <a:solidFill>
                  <a:srgbClr val="666666"/>
                </a:solidFill>
                <a:latin typeface="Lato"/>
              </a:rPr>
              <a:t>Evaluation Metrics for Machine Reading Comprehension: Prerequisite Skills and Readability. ACL,2017</a:t>
            </a:r>
            <a:endParaRPr lang="zh-CN" altLang="en-US" dirty="0"/>
          </a:p>
        </p:txBody>
      </p:sp>
    </p:spTree>
    <p:extLst>
      <p:ext uri="{BB962C8B-B14F-4D97-AF65-F5344CB8AC3E}">
        <p14:creationId xmlns:p14="http://schemas.microsoft.com/office/powerpoint/2010/main" val="2136953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90AEBFE-80BF-4F2A-B1C4-01A2A0C40FC7}"/>
              </a:ext>
            </a:extLst>
          </p:cNvPr>
          <p:cNvPicPr>
            <a:picLocks noChangeAspect="1"/>
          </p:cNvPicPr>
          <p:nvPr/>
        </p:nvPicPr>
        <p:blipFill>
          <a:blip r:embed="rId3"/>
          <a:stretch>
            <a:fillRect/>
          </a:stretch>
        </p:blipFill>
        <p:spPr>
          <a:xfrm>
            <a:off x="85145" y="0"/>
            <a:ext cx="5867400" cy="1819275"/>
          </a:xfrm>
          <a:prstGeom prst="rect">
            <a:avLst/>
          </a:prstGeom>
        </p:spPr>
      </p:pic>
    </p:spTree>
    <p:extLst>
      <p:ext uri="{BB962C8B-B14F-4D97-AF65-F5344CB8AC3E}">
        <p14:creationId xmlns:p14="http://schemas.microsoft.com/office/powerpoint/2010/main" val="2403549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5A9FDEF-DFDD-4034-ADE0-864E1E3D70F2}"/>
              </a:ext>
            </a:extLst>
          </p:cNvPr>
          <p:cNvPicPr>
            <a:picLocks noChangeAspect="1"/>
          </p:cNvPicPr>
          <p:nvPr/>
        </p:nvPicPr>
        <p:blipFill>
          <a:blip r:embed="rId3"/>
          <a:stretch>
            <a:fillRect/>
          </a:stretch>
        </p:blipFill>
        <p:spPr>
          <a:xfrm>
            <a:off x="136994" y="139024"/>
            <a:ext cx="8801100" cy="2143125"/>
          </a:xfrm>
          <a:prstGeom prst="rect">
            <a:avLst/>
          </a:prstGeom>
        </p:spPr>
      </p:pic>
    </p:spTree>
    <p:extLst>
      <p:ext uri="{BB962C8B-B14F-4D97-AF65-F5344CB8AC3E}">
        <p14:creationId xmlns:p14="http://schemas.microsoft.com/office/powerpoint/2010/main" val="207187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4033CB0-94E3-4B43-A581-AD25B0CE0D88}"/>
              </a:ext>
            </a:extLst>
          </p:cNvPr>
          <p:cNvPicPr>
            <a:picLocks noChangeAspect="1"/>
          </p:cNvPicPr>
          <p:nvPr/>
        </p:nvPicPr>
        <p:blipFill>
          <a:blip r:embed="rId2"/>
          <a:stretch>
            <a:fillRect/>
          </a:stretch>
        </p:blipFill>
        <p:spPr>
          <a:xfrm>
            <a:off x="0" y="0"/>
            <a:ext cx="7058025" cy="2276475"/>
          </a:xfrm>
          <a:prstGeom prst="rect">
            <a:avLst/>
          </a:prstGeom>
        </p:spPr>
      </p:pic>
    </p:spTree>
    <p:extLst>
      <p:ext uri="{BB962C8B-B14F-4D97-AF65-F5344CB8AC3E}">
        <p14:creationId xmlns:p14="http://schemas.microsoft.com/office/powerpoint/2010/main" val="3897930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B30B521-185D-4664-9BA4-C80F0F772C4F}"/>
              </a:ext>
            </a:extLst>
          </p:cNvPr>
          <p:cNvPicPr>
            <a:picLocks noChangeAspect="1"/>
          </p:cNvPicPr>
          <p:nvPr/>
        </p:nvPicPr>
        <p:blipFill>
          <a:blip r:embed="rId2"/>
          <a:stretch>
            <a:fillRect/>
          </a:stretch>
        </p:blipFill>
        <p:spPr>
          <a:xfrm>
            <a:off x="183046" y="-71355"/>
            <a:ext cx="5067300" cy="1609725"/>
          </a:xfrm>
          <a:prstGeom prst="rect">
            <a:avLst/>
          </a:prstGeom>
        </p:spPr>
      </p:pic>
    </p:spTree>
    <p:extLst>
      <p:ext uri="{BB962C8B-B14F-4D97-AF65-F5344CB8AC3E}">
        <p14:creationId xmlns:p14="http://schemas.microsoft.com/office/powerpoint/2010/main" val="3121355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7859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7A998E3-11E5-4CE8-A36D-43012EEAFAAA}"/>
              </a:ext>
            </a:extLst>
          </p:cNvPr>
          <p:cNvPicPr>
            <a:picLocks noChangeAspect="1"/>
          </p:cNvPicPr>
          <p:nvPr/>
        </p:nvPicPr>
        <p:blipFill>
          <a:blip r:embed="rId3"/>
          <a:stretch>
            <a:fillRect/>
          </a:stretch>
        </p:blipFill>
        <p:spPr>
          <a:xfrm>
            <a:off x="78313" y="0"/>
            <a:ext cx="4406224" cy="1546617"/>
          </a:xfrm>
          <a:prstGeom prst="rect">
            <a:avLst/>
          </a:prstGeom>
        </p:spPr>
      </p:pic>
      <p:pic>
        <p:nvPicPr>
          <p:cNvPr id="3" name="图片 2">
            <a:extLst>
              <a:ext uri="{FF2B5EF4-FFF2-40B4-BE49-F238E27FC236}">
                <a16:creationId xmlns:a16="http://schemas.microsoft.com/office/drawing/2014/main" id="{865F3EC6-9999-4722-8DDE-52537A99EAED}"/>
              </a:ext>
            </a:extLst>
          </p:cNvPr>
          <p:cNvPicPr>
            <a:picLocks noChangeAspect="1"/>
          </p:cNvPicPr>
          <p:nvPr/>
        </p:nvPicPr>
        <p:blipFill>
          <a:blip r:embed="rId4"/>
          <a:stretch>
            <a:fillRect/>
          </a:stretch>
        </p:blipFill>
        <p:spPr>
          <a:xfrm>
            <a:off x="330331" y="2276061"/>
            <a:ext cx="5765669" cy="2764859"/>
          </a:xfrm>
          <a:prstGeom prst="rect">
            <a:avLst/>
          </a:prstGeom>
        </p:spPr>
      </p:pic>
      <p:sp>
        <p:nvSpPr>
          <p:cNvPr id="4" name="矩形 3">
            <a:extLst>
              <a:ext uri="{FF2B5EF4-FFF2-40B4-BE49-F238E27FC236}">
                <a16:creationId xmlns:a16="http://schemas.microsoft.com/office/drawing/2014/main" id="{EDD79195-1A92-4596-883F-A07E1DAE6584}"/>
              </a:ext>
            </a:extLst>
          </p:cNvPr>
          <p:cNvSpPr/>
          <p:nvPr/>
        </p:nvSpPr>
        <p:spPr>
          <a:xfrm>
            <a:off x="5043777" y="265478"/>
            <a:ext cx="6096000" cy="1477328"/>
          </a:xfrm>
          <a:prstGeom prst="rect">
            <a:avLst/>
          </a:prstGeom>
          <a:ln>
            <a:solidFill>
              <a:srgbClr val="002060"/>
            </a:solidFill>
          </a:ln>
        </p:spPr>
        <p:txBody>
          <a:bodyPr>
            <a:spAutoFit/>
          </a:bodyPr>
          <a:lstStyle/>
          <a:p>
            <a:r>
              <a:rPr lang="zh-CN" altLang="en-US" dirty="0">
                <a:solidFill>
                  <a:srgbClr val="2E3033"/>
                </a:solidFill>
                <a:latin typeface="Arial" panose="020B0604020202020204" pitchFamily="34" charset="0"/>
              </a:rPr>
              <a:t>提出了一种神经机器阅读模型，该模型从文本中构造动态知识图来跟踪过程文本中参与实体的位置。它进一步使用这些图形表示来提高对文本的下游理解。 </a:t>
            </a:r>
            <a:endParaRPr lang="en-US" altLang="zh-CN" dirty="0">
              <a:solidFill>
                <a:srgbClr val="2E3033"/>
              </a:solidFill>
              <a:latin typeface="Arial" panose="020B0604020202020204" pitchFamily="34" charset="0"/>
            </a:endParaRPr>
          </a:p>
          <a:p>
            <a:endParaRPr lang="en-US" altLang="zh-CN" dirty="0">
              <a:solidFill>
                <a:srgbClr val="2E3033"/>
              </a:solidFill>
              <a:latin typeface="Arial" panose="020B0604020202020204" pitchFamily="34" charset="0"/>
            </a:endParaRPr>
          </a:p>
          <a:p>
            <a:r>
              <a:rPr lang="zh-CN" altLang="en-US" dirty="0">
                <a:solidFill>
                  <a:srgbClr val="2E3033"/>
                </a:solidFill>
                <a:latin typeface="Arial" panose="020B0604020202020204" pitchFamily="34" charset="0"/>
              </a:rPr>
              <a:t>动机</a:t>
            </a:r>
            <a:r>
              <a:rPr lang="en-US" altLang="zh-CN" dirty="0">
                <a:solidFill>
                  <a:srgbClr val="2E3033"/>
                </a:solidFill>
                <a:latin typeface="Arial" panose="020B0604020202020204" pitchFamily="34" charset="0"/>
              </a:rPr>
              <a:t>: </a:t>
            </a:r>
            <a:r>
              <a:rPr lang="zh-CN" altLang="en-US" dirty="0">
                <a:solidFill>
                  <a:srgbClr val="2E3033"/>
                </a:solidFill>
                <a:latin typeface="Arial" panose="020B0604020202020204" pitchFamily="34" charset="0"/>
              </a:rPr>
              <a:t>利用文本内部知识图中编码的信息来更全面理解文本。  </a:t>
            </a:r>
            <a:endParaRPr lang="zh-CN" altLang="en-US" dirty="0"/>
          </a:p>
        </p:txBody>
      </p:sp>
      <p:sp>
        <p:nvSpPr>
          <p:cNvPr id="5" name="文本框 4">
            <a:extLst>
              <a:ext uri="{FF2B5EF4-FFF2-40B4-BE49-F238E27FC236}">
                <a16:creationId xmlns:a16="http://schemas.microsoft.com/office/drawing/2014/main" id="{0A765059-448A-4699-80C8-DF8274AD27D5}"/>
              </a:ext>
            </a:extLst>
          </p:cNvPr>
          <p:cNvSpPr txBox="1"/>
          <p:nvPr/>
        </p:nvSpPr>
        <p:spPr>
          <a:xfrm>
            <a:off x="7235687" y="2647784"/>
            <a:ext cx="3307743" cy="1200329"/>
          </a:xfrm>
          <a:prstGeom prst="rect">
            <a:avLst/>
          </a:prstGeom>
          <a:noFill/>
        </p:spPr>
        <p:txBody>
          <a:bodyPr wrap="square" rtlCol="0">
            <a:spAutoFit/>
          </a:bodyPr>
          <a:lstStyle/>
          <a:p>
            <a:pPr marL="342900" indent="-342900">
              <a:buAutoNum type="arabicPeriod"/>
            </a:pPr>
            <a:r>
              <a:rPr lang="en-US" altLang="zh-CN" dirty="0"/>
              <a:t>KG</a:t>
            </a:r>
            <a:r>
              <a:rPr lang="zh-CN" altLang="en-US" dirty="0"/>
              <a:t>自动生成以及其中实体状态实时进行更新。  </a:t>
            </a:r>
            <a:endParaRPr lang="en-US" altLang="zh-CN" dirty="0"/>
          </a:p>
          <a:p>
            <a:pPr marL="342900" indent="-342900">
              <a:buAutoNum type="arabicPeriod"/>
            </a:pPr>
            <a:r>
              <a:rPr lang="zh-CN" altLang="en-US" dirty="0"/>
              <a:t>下游任务使用</a:t>
            </a:r>
            <a:endParaRPr lang="en-US" altLang="zh-CN" dirty="0"/>
          </a:p>
          <a:p>
            <a:pPr marL="342900" indent="-342900">
              <a:buAutoNum type="arabicPeriod"/>
            </a:pPr>
            <a:endParaRPr lang="zh-CN" altLang="en-US" dirty="0"/>
          </a:p>
        </p:txBody>
      </p:sp>
    </p:spTree>
    <p:extLst>
      <p:ext uri="{BB962C8B-B14F-4D97-AF65-F5344CB8AC3E}">
        <p14:creationId xmlns:p14="http://schemas.microsoft.com/office/powerpoint/2010/main" val="4251765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A0DC251-F930-4CDD-8793-CD2B9D3686FD}"/>
              </a:ext>
            </a:extLst>
          </p:cNvPr>
          <p:cNvPicPr>
            <a:picLocks noChangeAspect="1"/>
          </p:cNvPicPr>
          <p:nvPr/>
        </p:nvPicPr>
        <p:blipFill>
          <a:blip r:embed="rId3"/>
          <a:stretch>
            <a:fillRect/>
          </a:stretch>
        </p:blipFill>
        <p:spPr>
          <a:xfrm>
            <a:off x="0" y="0"/>
            <a:ext cx="3422931" cy="794365"/>
          </a:xfrm>
          <a:prstGeom prst="rect">
            <a:avLst/>
          </a:prstGeom>
        </p:spPr>
      </p:pic>
      <p:sp>
        <p:nvSpPr>
          <p:cNvPr id="3" name="文本框 2">
            <a:extLst>
              <a:ext uri="{FF2B5EF4-FFF2-40B4-BE49-F238E27FC236}">
                <a16:creationId xmlns:a16="http://schemas.microsoft.com/office/drawing/2014/main" id="{BE4929A5-2F00-4552-984A-D513BA404E7D}"/>
              </a:ext>
            </a:extLst>
          </p:cNvPr>
          <p:cNvSpPr txBox="1"/>
          <p:nvPr/>
        </p:nvSpPr>
        <p:spPr>
          <a:xfrm>
            <a:off x="4683318" y="119269"/>
            <a:ext cx="4301655" cy="923330"/>
          </a:xfrm>
          <a:prstGeom prst="rect">
            <a:avLst/>
          </a:prstGeom>
          <a:noFill/>
        </p:spPr>
        <p:txBody>
          <a:bodyPr wrap="square" rtlCol="0">
            <a:spAutoFit/>
          </a:bodyPr>
          <a:lstStyle/>
          <a:p>
            <a:r>
              <a:rPr lang="zh-CN" altLang="en-US" dirty="0"/>
              <a:t>未开源</a:t>
            </a:r>
            <a:r>
              <a:rPr lang="en-US" altLang="zh-CN" dirty="0"/>
              <a:t>—</a:t>
            </a:r>
            <a:r>
              <a:rPr lang="zh-CN" altLang="en-US" dirty="0"/>
              <a:t>对于现有的阅读理解模型</a:t>
            </a:r>
            <a:r>
              <a:rPr lang="en-US" altLang="zh-CN" dirty="0"/>
              <a:t>(</a:t>
            </a:r>
            <a:r>
              <a:rPr lang="zh-CN" altLang="en-US" dirty="0"/>
              <a:t>预训练模型在</a:t>
            </a:r>
            <a:r>
              <a:rPr lang="en-US" altLang="zh-CN" dirty="0"/>
              <a:t>MRC</a:t>
            </a:r>
            <a:r>
              <a:rPr lang="zh-CN" altLang="en-US" dirty="0"/>
              <a:t>任务上进行了分析</a:t>
            </a:r>
            <a:r>
              <a:rPr lang="en-US" altLang="zh-CN" dirty="0"/>
              <a:t>)</a:t>
            </a:r>
            <a:r>
              <a:rPr lang="zh-CN" altLang="en-US" dirty="0"/>
              <a:t>，指出现在模型的问题，以及待解决的方向</a:t>
            </a:r>
          </a:p>
        </p:txBody>
      </p:sp>
      <p:pic>
        <p:nvPicPr>
          <p:cNvPr id="4" name="图片 3">
            <a:extLst>
              <a:ext uri="{FF2B5EF4-FFF2-40B4-BE49-F238E27FC236}">
                <a16:creationId xmlns:a16="http://schemas.microsoft.com/office/drawing/2014/main" id="{276A9E81-B8FD-4D8B-84F4-B4AA73E2DBA9}"/>
              </a:ext>
            </a:extLst>
          </p:cNvPr>
          <p:cNvPicPr>
            <a:picLocks noChangeAspect="1"/>
          </p:cNvPicPr>
          <p:nvPr/>
        </p:nvPicPr>
        <p:blipFill rotWithShape="1">
          <a:blip r:embed="rId4"/>
          <a:srcRect l="1117" t="8081" r="3739"/>
          <a:stretch/>
        </p:blipFill>
        <p:spPr>
          <a:xfrm>
            <a:off x="56644" y="794365"/>
            <a:ext cx="6527844" cy="3105407"/>
          </a:xfrm>
          <a:prstGeom prst="rect">
            <a:avLst/>
          </a:prstGeom>
        </p:spPr>
      </p:pic>
      <p:pic>
        <p:nvPicPr>
          <p:cNvPr id="5" name="图片 4">
            <a:extLst>
              <a:ext uri="{FF2B5EF4-FFF2-40B4-BE49-F238E27FC236}">
                <a16:creationId xmlns:a16="http://schemas.microsoft.com/office/drawing/2014/main" id="{5101F1EB-3BF3-4D33-8F13-D7D579C6DD1C}"/>
              </a:ext>
            </a:extLst>
          </p:cNvPr>
          <p:cNvPicPr>
            <a:picLocks noChangeAspect="1"/>
          </p:cNvPicPr>
          <p:nvPr/>
        </p:nvPicPr>
        <p:blipFill>
          <a:blip r:embed="rId5"/>
          <a:stretch>
            <a:fillRect/>
          </a:stretch>
        </p:blipFill>
        <p:spPr>
          <a:xfrm>
            <a:off x="56644" y="3899772"/>
            <a:ext cx="8642438" cy="2815041"/>
          </a:xfrm>
          <a:prstGeom prst="rect">
            <a:avLst/>
          </a:prstGeom>
        </p:spPr>
      </p:pic>
      <p:pic>
        <p:nvPicPr>
          <p:cNvPr id="6" name="图片 5">
            <a:extLst>
              <a:ext uri="{FF2B5EF4-FFF2-40B4-BE49-F238E27FC236}">
                <a16:creationId xmlns:a16="http://schemas.microsoft.com/office/drawing/2014/main" id="{23984EDA-5A8A-466B-8786-4F7FED5BEB6A}"/>
              </a:ext>
            </a:extLst>
          </p:cNvPr>
          <p:cNvPicPr>
            <a:picLocks noChangeAspect="1"/>
          </p:cNvPicPr>
          <p:nvPr/>
        </p:nvPicPr>
        <p:blipFill>
          <a:blip r:embed="rId6"/>
          <a:stretch>
            <a:fillRect/>
          </a:stretch>
        </p:blipFill>
        <p:spPr>
          <a:xfrm>
            <a:off x="7627602" y="1520059"/>
            <a:ext cx="3313393" cy="1654020"/>
          </a:xfrm>
          <a:prstGeom prst="rect">
            <a:avLst/>
          </a:prstGeom>
        </p:spPr>
      </p:pic>
    </p:spTree>
    <p:extLst>
      <p:ext uri="{BB962C8B-B14F-4D97-AF65-F5344CB8AC3E}">
        <p14:creationId xmlns:p14="http://schemas.microsoft.com/office/powerpoint/2010/main" val="2275241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A31A930-3BEE-454C-934F-01602FE4F4C2}"/>
              </a:ext>
            </a:extLst>
          </p:cNvPr>
          <p:cNvPicPr>
            <a:picLocks noChangeAspect="1"/>
          </p:cNvPicPr>
          <p:nvPr/>
        </p:nvPicPr>
        <p:blipFill>
          <a:blip r:embed="rId2"/>
          <a:stretch>
            <a:fillRect/>
          </a:stretch>
        </p:blipFill>
        <p:spPr>
          <a:xfrm>
            <a:off x="84939" y="138734"/>
            <a:ext cx="4959656" cy="966497"/>
          </a:xfrm>
          <a:prstGeom prst="rect">
            <a:avLst/>
          </a:prstGeom>
        </p:spPr>
      </p:pic>
    </p:spTree>
    <p:extLst>
      <p:ext uri="{BB962C8B-B14F-4D97-AF65-F5344CB8AC3E}">
        <p14:creationId xmlns:p14="http://schemas.microsoft.com/office/powerpoint/2010/main" val="885061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CD02EA9-3DD3-403E-918D-DBE0D5855067}"/>
              </a:ext>
            </a:extLst>
          </p:cNvPr>
          <p:cNvPicPr>
            <a:picLocks noChangeAspect="1"/>
          </p:cNvPicPr>
          <p:nvPr/>
        </p:nvPicPr>
        <p:blipFill>
          <a:blip r:embed="rId3"/>
          <a:stretch>
            <a:fillRect/>
          </a:stretch>
        </p:blipFill>
        <p:spPr>
          <a:xfrm>
            <a:off x="0" y="159026"/>
            <a:ext cx="5072540" cy="2258170"/>
          </a:xfrm>
          <a:prstGeom prst="rect">
            <a:avLst/>
          </a:prstGeom>
        </p:spPr>
      </p:pic>
    </p:spTree>
    <p:extLst>
      <p:ext uri="{BB962C8B-B14F-4D97-AF65-F5344CB8AC3E}">
        <p14:creationId xmlns:p14="http://schemas.microsoft.com/office/powerpoint/2010/main" val="10285576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740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738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E782D57-5F27-4DF8-84B9-38B95F79EC5D}"/>
              </a:ext>
            </a:extLst>
          </p:cNvPr>
          <p:cNvSpPr txBox="1"/>
          <p:nvPr/>
        </p:nvSpPr>
        <p:spPr>
          <a:xfrm>
            <a:off x="1391478" y="1630017"/>
            <a:ext cx="3745065" cy="369332"/>
          </a:xfrm>
          <a:prstGeom prst="rect">
            <a:avLst/>
          </a:prstGeom>
          <a:noFill/>
        </p:spPr>
        <p:txBody>
          <a:bodyPr wrap="square" rtlCol="0">
            <a:spAutoFit/>
          </a:bodyPr>
          <a:lstStyle/>
          <a:p>
            <a:r>
              <a:rPr lang="en-US" altLang="zh-CN" dirty="0"/>
              <a:t>ACL2019—</a:t>
            </a:r>
            <a:r>
              <a:rPr lang="zh-CN" altLang="en-US" dirty="0"/>
              <a:t>系列</a:t>
            </a:r>
          </a:p>
        </p:txBody>
      </p:sp>
    </p:spTree>
    <p:extLst>
      <p:ext uri="{BB962C8B-B14F-4D97-AF65-F5344CB8AC3E}">
        <p14:creationId xmlns:p14="http://schemas.microsoft.com/office/powerpoint/2010/main" val="2143059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E5B7707-29D7-4F81-B64C-C3FC2A3A015A}"/>
              </a:ext>
            </a:extLst>
          </p:cNvPr>
          <p:cNvPicPr>
            <a:picLocks noChangeAspect="1"/>
          </p:cNvPicPr>
          <p:nvPr/>
        </p:nvPicPr>
        <p:blipFill>
          <a:blip r:embed="rId3"/>
          <a:stretch>
            <a:fillRect/>
          </a:stretch>
        </p:blipFill>
        <p:spPr>
          <a:xfrm>
            <a:off x="203793" y="287117"/>
            <a:ext cx="3843422" cy="1305610"/>
          </a:xfrm>
          <a:prstGeom prst="rect">
            <a:avLst/>
          </a:prstGeom>
        </p:spPr>
      </p:pic>
    </p:spTree>
    <p:extLst>
      <p:ext uri="{BB962C8B-B14F-4D97-AF65-F5344CB8AC3E}">
        <p14:creationId xmlns:p14="http://schemas.microsoft.com/office/powerpoint/2010/main" val="34393949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009FDF1-BE0F-45CE-A9BF-76F53306FEDF}"/>
              </a:ext>
            </a:extLst>
          </p:cNvPr>
          <p:cNvPicPr>
            <a:picLocks noChangeAspect="1"/>
          </p:cNvPicPr>
          <p:nvPr/>
        </p:nvPicPr>
        <p:blipFill>
          <a:blip r:embed="rId3"/>
          <a:stretch>
            <a:fillRect/>
          </a:stretch>
        </p:blipFill>
        <p:spPr>
          <a:xfrm>
            <a:off x="130148" y="156782"/>
            <a:ext cx="3381653" cy="1174917"/>
          </a:xfrm>
          <a:prstGeom prst="rect">
            <a:avLst/>
          </a:prstGeom>
        </p:spPr>
      </p:pic>
      <p:pic>
        <p:nvPicPr>
          <p:cNvPr id="3" name="图片 2">
            <a:extLst>
              <a:ext uri="{FF2B5EF4-FFF2-40B4-BE49-F238E27FC236}">
                <a16:creationId xmlns:a16="http://schemas.microsoft.com/office/drawing/2014/main" id="{A17AE2FC-914C-45B0-BFA6-402E805956A9}"/>
              </a:ext>
            </a:extLst>
          </p:cNvPr>
          <p:cNvPicPr>
            <a:picLocks noChangeAspect="1"/>
          </p:cNvPicPr>
          <p:nvPr/>
        </p:nvPicPr>
        <p:blipFill>
          <a:blip r:embed="rId4"/>
          <a:stretch>
            <a:fillRect/>
          </a:stretch>
        </p:blipFill>
        <p:spPr>
          <a:xfrm>
            <a:off x="327334" y="1441091"/>
            <a:ext cx="3449764" cy="2884418"/>
          </a:xfrm>
          <a:prstGeom prst="rect">
            <a:avLst/>
          </a:prstGeom>
        </p:spPr>
      </p:pic>
      <p:pic>
        <p:nvPicPr>
          <p:cNvPr id="4" name="图片 3">
            <a:extLst>
              <a:ext uri="{FF2B5EF4-FFF2-40B4-BE49-F238E27FC236}">
                <a16:creationId xmlns:a16="http://schemas.microsoft.com/office/drawing/2014/main" id="{9E60EE86-C3C6-4D8A-8857-C05DCC937974}"/>
              </a:ext>
            </a:extLst>
          </p:cNvPr>
          <p:cNvPicPr>
            <a:picLocks noChangeAspect="1"/>
          </p:cNvPicPr>
          <p:nvPr/>
        </p:nvPicPr>
        <p:blipFill>
          <a:blip r:embed="rId5"/>
          <a:stretch>
            <a:fillRect/>
          </a:stretch>
        </p:blipFill>
        <p:spPr>
          <a:xfrm>
            <a:off x="3511801" y="0"/>
            <a:ext cx="3381653" cy="4447023"/>
          </a:xfrm>
          <a:prstGeom prst="rect">
            <a:avLst/>
          </a:prstGeom>
        </p:spPr>
      </p:pic>
    </p:spTree>
    <p:extLst>
      <p:ext uri="{BB962C8B-B14F-4D97-AF65-F5344CB8AC3E}">
        <p14:creationId xmlns:p14="http://schemas.microsoft.com/office/powerpoint/2010/main" val="438550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7590493-6EB5-4BD3-9B26-1491EE14AA72}"/>
              </a:ext>
            </a:extLst>
          </p:cNvPr>
          <p:cNvSpPr txBox="1"/>
          <p:nvPr/>
        </p:nvSpPr>
        <p:spPr>
          <a:xfrm>
            <a:off x="585856" y="2693447"/>
            <a:ext cx="718157" cy="369332"/>
          </a:xfrm>
          <a:prstGeom prst="rect">
            <a:avLst/>
          </a:prstGeom>
          <a:solidFill>
            <a:srgbClr val="00B050"/>
          </a:solidFill>
        </p:spPr>
        <p:txBody>
          <a:bodyPr wrap="square" rtlCol="0">
            <a:spAutoFit/>
          </a:bodyPr>
          <a:lstStyle/>
          <a:p>
            <a:r>
              <a:rPr lang="zh-CN" altLang="en-US" dirty="0"/>
              <a:t>推理</a:t>
            </a:r>
          </a:p>
        </p:txBody>
      </p:sp>
      <p:sp>
        <p:nvSpPr>
          <p:cNvPr id="5" name="文本框 4">
            <a:extLst>
              <a:ext uri="{FF2B5EF4-FFF2-40B4-BE49-F238E27FC236}">
                <a16:creationId xmlns:a16="http://schemas.microsoft.com/office/drawing/2014/main" id="{ABFD5B38-FBE3-4113-9398-B3447A07BDAB}"/>
              </a:ext>
            </a:extLst>
          </p:cNvPr>
          <p:cNvSpPr txBox="1"/>
          <p:nvPr/>
        </p:nvSpPr>
        <p:spPr>
          <a:xfrm>
            <a:off x="1923001" y="1327407"/>
            <a:ext cx="718157" cy="369332"/>
          </a:xfrm>
          <a:prstGeom prst="rect">
            <a:avLst/>
          </a:prstGeom>
          <a:solidFill>
            <a:srgbClr val="00B050"/>
          </a:solidFill>
        </p:spPr>
        <p:txBody>
          <a:bodyPr wrap="square" rtlCol="0">
            <a:spAutoFit/>
          </a:bodyPr>
          <a:lstStyle/>
          <a:p>
            <a:r>
              <a:rPr lang="zh-CN" altLang="en-US" dirty="0"/>
              <a:t>归纳</a:t>
            </a:r>
          </a:p>
        </p:txBody>
      </p:sp>
      <p:sp>
        <p:nvSpPr>
          <p:cNvPr id="6" name="文本框 5">
            <a:extLst>
              <a:ext uri="{FF2B5EF4-FFF2-40B4-BE49-F238E27FC236}">
                <a16:creationId xmlns:a16="http://schemas.microsoft.com/office/drawing/2014/main" id="{44D5061C-A0A3-4943-A967-018B7AC77914}"/>
              </a:ext>
            </a:extLst>
          </p:cNvPr>
          <p:cNvSpPr txBox="1"/>
          <p:nvPr/>
        </p:nvSpPr>
        <p:spPr>
          <a:xfrm>
            <a:off x="1924326" y="1708757"/>
            <a:ext cx="718157" cy="369332"/>
          </a:xfrm>
          <a:prstGeom prst="rect">
            <a:avLst/>
          </a:prstGeom>
          <a:solidFill>
            <a:srgbClr val="00B050"/>
          </a:solidFill>
        </p:spPr>
        <p:txBody>
          <a:bodyPr wrap="square" rtlCol="0">
            <a:spAutoFit/>
          </a:bodyPr>
          <a:lstStyle/>
          <a:p>
            <a:r>
              <a:rPr lang="zh-CN" altLang="en-US" dirty="0"/>
              <a:t>演绎</a:t>
            </a:r>
          </a:p>
        </p:txBody>
      </p:sp>
      <p:sp>
        <p:nvSpPr>
          <p:cNvPr id="7" name="文本框 6">
            <a:extLst>
              <a:ext uri="{FF2B5EF4-FFF2-40B4-BE49-F238E27FC236}">
                <a16:creationId xmlns:a16="http://schemas.microsoft.com/office/drawing/2014/main" id="{9D09BD93-9D23-42AE-BBC9-1B40694FC883}"/>
              </a:ext>
            </a:extLst>
          </p:cNvPr>
          <p:cNvSpPr txBox="1"/>
          <p:nvPr/>
        </p:nvSpPr>
        <p:spPr>
          <a:xfrm>
            <a:off x="1923001" y="2090107"/>
            <a:ext cx="718157" cy="369332"/>
          </a:xfrm>
          <a:prstGeom prst="rect">
            <a:avLst/>
          </a:prstGeom>
          <a:solidFill>
            <a:srgbClr val="00B050"/>
          </a:solidFill>
        </p:spPr>
        <p:txBody>
          <a:bodyPr wrap="square" rtlCol="0">
            <a:spAutoFit/>
          </a:bodyPr>
          <a:lstStyle/>
          <a:p>
            <a:r>
              <a:rPr lang="zh-CN" altLang="en-US" dirty="0"/>
              <a:t>溯因</a:t>
            </a:r>
          </a:p>
        </p:txBody>
      </p:sp>
      <p:sp>
        <p:nvSpPr>
          <p:cNvPr id="8" name="文本框 7">
            <a:extLst>
              <a:ext uri="{FF2B5EF4-FFF2-40B4-BE49-F238E27FC236}">
                <a16:creationId xmlns:a16="http://schemas.microsoft.com/office/drawing/2014/main" id="{EC31A349-FA80-4331-9CB4-7B4CA354A78C}"/>
              </a:ext>
            </a:extLst>
          </p:cNvPr>
          <p:cNvSpPr txBox="1"/>
          <p:nvPr/>
        </p:nvSpPr>
        <p:spPr>
          <a:xfrm>
            <a:off x="1923001" y="2608892"/>
            <a:ext cx="1138251" cy="369332"/>
          </a:xfrm>
          <a:prstGeom prst="rect">
            <a:avLst/>
          </a:prstGeom>
          <a:solidFill>
            <a:srgbClr val="00B050"/>
          </a:solidFill>
        </p:spPr>
        <p:txBody>
          <a:bodyPr wrap="square" rtlCol="0">
            <a:spAutoFit/>
          </a:bodyPr>
          <a:lstStyle/>
          <a:p>
            <a:r>
              <a:rPr lang="zh-CN" altLang="en-US" dirty="0"/>
              <a:t>数值推理</a:t>
            </a:r>
          </a:p>
        </p:txBody>
      </p:sp>
      <p:sp>
        <p:nvSpPr>
          <p:cNvPr id="9" name="文本框 8">
            <a:extLst>
              <a:ext uri="{FF2B5EF4-FFF2-40B4-BE49-F238E27FC236}">
                <a16:creationId xmlns:a16="http://schemas.microsoft.com/office/drawing/2014/main" id="{F96106DC-A2BC-48AC-B28B-A5515D9EB8F5}"/>
              </a:ext>
            </a:extLst>
          </p:cNvPr>
          <p:cNvSpPr txBox="1"/>
          <p:nvPr/>
        </p:nvSpPr>
        <p:spPr>
          <a:xfrm>
            <a:off x="1923001" y="3059668"/>
            <a:ext cx="1138251" cy="369332"/>
          </a:xfrm>
          <a:prstGeom prst="rect">
            <a:avLst/>
          </a:prstGeom>
          <a:solidFill>
            <a:srgbClr val="00B050"/>
          </a:solidFill>
        </p:spPr>
        <p:txBody>
          <a:bodyPr wrap="square" rtlCol="0">
            <a:spAutoFit/>
          </a:bodyPr>
          <a:lstStyle/>
          <a:p>
            <a:r>
              <a:rPr lang="zh-CN" altLang="en-US" dirty="0"/>
              <a:t>符号推理</a:t>
            </a:r>
          </a:p>
        </p:txBody>
      </p:sp>
      <p:sp>
        <p:nvSpPr>
          <p:cNvPr id="10" name="文本框 9">
            <a:extLst>
              <a:ext uri="{FF2B5EF4-FFF2-40B4-BE49-F238E27FC236}">
                <a16:creationId xmlns:a16="http://schemas.microsoft.com/office/drawing/2014/main" id="{8F4EE3FE-F513-4C27-B9FF-465534D4DA8F}"/>
              </a:ext>
            </a:extLst>
          </p:cNvPr>
          <p:cNvSpPr txBox="1"/>
          <p:nvPr/>
        </p:nvSpPr>
        <p:spPr>
          <a:xfrm>
            <a:off x="1923001" y="3553052"/>
            <a:ext cx="1504011" cy="369332"/>
          </a:xfrm>
          <a:prstGeom prst="rect">
            <a:avLst/>
          </a:prstGeom>
          <a:solidFill>
            <a:srgbClr val="00B050"/>
          </a:solidFill>
        </p:spPr>
        <p:txBody>
          <a:bodyPr wrap="square" rtlCol="0">
            <a:spAutoFit/>
          </a:bodyPr>
          <a:lstStyle/>
          <a:p>
            <a:r>
              <a:rPr lang="zh-CN" altLang="en-US" dirty="0"/>
              <a:t>确定性推理</a:t>
            </a:r>
          </a:p>
        </p:txBody>
      </p:sp>
      <p:sp>
        <p:nvSpPr>
          <p:cNvPr id="11" name="文本框 10">
            <a:extLst>
              <a:ext uri="{FF2B5EF4-FFF2-40B4-BE49-F238E27FC236}">
                <a16:creationId xmlns:a16="http://schemas.microsoft.com/office/drawing/2014/main" id="{A8D6CF90-0612-4878-B8A2-59D83063F229}"/>
              </a:ext>
            </a:extLst>
          </p:cNvPr>
          <p:cNvSpPr txBox="1"/>
          <p:nvPr/>
        </p:nvSpPr>
        <p:spPr>
          <a:xfrm>
            <a:off x="1923001" y="4003828"/>
            <a:ext cx="1830015" cy="369332"/>
          </a:xfrm>
          <a:prstGeom prst="rect">
            <a:avLst/>
          </a:prstGeom>
          <a:solidFill>
            <a:srgbClr val="00B050"/>
          </a:solidFill>
        </p:spPr>
        <p:txBody>
          <a:bodyPr wrap="square" rtlCol="0">
            <a:spAutoFit/>
          </a:bodyPr>
          <a:lstStyle/>
          <a:p>
            <a:r>
              <a:rPr lang="zh-CN" altLang="en-US" dirty="0"/>
              <a:t>不确定性推理</a:t>
            </a:r>
          </a:p>
        </p:txBody>
      </p:sp>
    </p:spTree>
    <p:extLst>
      <p:ext uri="{BB962C8B-B14F-4D97-AF65-F5344CB8AC3E}">
        <p14:creationId xmlns:p14="http://schemas.microsoft.com/office/powerpoint/2010/main" val="3902857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B11609A-AE0F-486C-B0E7-37EA7EFD77BC}"/>
              </a:ext>
            </a:extLst>
          </p:cNvPr>
          <p:cNvSpPr txBox="1"/>
          <p:nvPr/>
        </p:nvSpPr>
        <p:spPr>
          <a:xfrm>
            <a:off x="117944" y="523118"/>
            <a:ext cx="659959" cy="646331"/>
          </a:xfrm>
          <a:prstGeom prst="rect">
            <a:avLst/>
          </a:prstGeom>
          <a:solidFill>
            <a:srgbClr val="00B050"/>
          </a:solidFill>
        </p:spPr>
        <p:txBody>
          <a:bodyPr wrap="square" rtlCol="0">
            <a:spAutoFit/>
          </a:bodyPr>
          <a:lstStyle/>
          <a:p>
            <a:r>
              <a:rPr lang="zh-CN" altLang="en-US" dirty="0"/>
              <a:t>机器</a:t>
            </a:r>
            <a:br>
              <a:rPr lang="en-US" altLang="zh-CN" dirty="0"/>
            </a:br>
            <a:r>
              <a:rPr lang="zh-CN" altLang="en-US" dirty="0"/>
              <a:t>学习</a:t>
            </a:r>
          </a:p>
        </p:txBody>
      </p:sp>
      <p:sp>
        <p:nvSpPr>
          <p:cNvPr id="3" name="文本框 2">
            <a:extLst>
              <a:ext uri="{FF2B5EF4-FFF2-40B4-BE49-F238E27FC236}">
                <a16:creationId xmlns:a16="http://schemas.microsoft.com/office/drawing/2014/main" id="{CA9EFFBC-7C24-4A80-889F-59A801613DCE}"/>
              </a:ext>
            </a:extLst>
          </p:cNvPr>
          <p:cNvSpPr txBox="1"/>
          <p:nvPr/>
        </p:nvSpPr>
        <p:spPr>
          <a:xfrm>
            <a:off x="747325" y="54956"/>
            <a:ext cx="719431" cy="646331"/>
          </a:xfrm>
          <a:prstGeom prst="rect">
            <a:avLst/>
          </a:prstGeom>
          <a:noFill/>
        </p:spPr>
        <p:txBody>
          <a:bodyPr wrap="square" rtlCol="0">
            <a:spAutoFit/>
          </a:bodyPr>
          <a:lstStyle/>
          <a:p>
            <a:r>
              <a:rPr lang="zh-CN" altLang="en-US" dirty="0"/>
              <a:t>符号</a:t>
            </a:r>
            <a:br>
              <a:rPr lang="en-US" altLang="zh-CN" dirty="0"/>
            </a:br>
            <a:r>
              <a:rPr lang="zh-CN" altLang="en-US" dirty="0"/>
              <a:t>主义</a:t>
            </a:r>
          </a:p>
        </p:txBody>
      </p:sp>
      <p:sp>
        <p:nvSpPr>
          <p:cNvPr id="5" name="文本框 4">
            <a:extLst>
              <a:ext uri="{FF2B5EF4-FFF2-40B4-BE49-F238E27FC236}">
                <a16:creationId xmlns:a16="http://schemas.microsoft.com/office/drawing/2014/main" id="{6FBC0226-7E53-4E42-A2DF-3C34035F44F4}"/>
              </a:ext>
            </a:extLst>
          </p:cNvPr>
          <p:cNvSpPr txBox="1"/>
          <p:nvPr/>
        </p:nvSpPr>
        <p:spPr>
          <a:xfrm>
            <a:off x="722890" y="1468055"/>
            <a:ext cx="659960" cy="646331"/>
          </a:xfrm>
          <a:prstGeom prst="rect">
            <a:avLst/>
          </a:prstGeom>
          <a:noFill/>
        </p:spPr>
        <p:txBody>
          <a:bodyPr wrap="square" rtlCol="0">
            <a:spAutoFit/>
          </a:bodyPr>
          <a:lstStyle/>
          <a:p>
            <a:r>
              <a:rPr lang="zh-CN" altLang="en-US" dirty="0"/>
              <a:t>行为</a:t>
            </a:r>
            <a:br>
              <a:rPr lang="en-US" altLang="zh-CN" dirty="0"/>
            </a:br>
            <a:r>
              <a:rPr lang="zh-CN" altLang="en-US" dirty="0"/>
              <a:t>主义</a:t>
            </a:r>
          </a:p>
        </p:txBody>
      </p:sp>
      <p:sp>
        <p:nvSpPr>
          <p:cNvPr id="6" name="文本框 5">
            <a:extLst>
              <a:ext uri="{FF2B5EF4-FFF2-40B4-BE49-F238E27FC236}">
                <a16:creationId xmlns:a16="http://schemas.microsoft.com/office/drawing/2014/main" id="{BBFB991B-D1C9-4958-8E23-1285D4E19F53}"/>
              </a:ext>
            </a:extLst>
          </p:cNvPr>
          <p:cNvSpPr txBox="1"/>
          <p:nvPr/>
        </p:nvSpPr>
        <p:spPr>
          <a:xfrm>
            <a:off x="722890" y="758490"/>
            <a:ext cx="874643" cy="646331"/>
          </a:xfrm>
          <a:prstGeom prst="rect">
            <a:avLst/>
          </a:prstGeom>
          <a:noFill/>
        </p:spPr>
        <p:txBody>
          <a:bodyPr wrap="square" rtlCol="0">
            <a:spAutoFit/>
          </a:bodyPr>
          <a:lstStyle/>
          <a:p>
            <a:r>
              <a:rPr lang="zh-CN" altLang="en-US" dirty="0"/>
              <a:t>连接</a:t>
            </a:r>
            <a:br>
              <a:rPr lang="en-US" altLang="zh-CN" dirty="0"/>
            </a:br>
            <a:r>
              <a:rPr lang="zh-CN" altLang="en-US" dirty="0"/>
              <a:t>主义</a:t>
            </a:r>
          </a:p>
        </p:txBody>
      </p:sp>
      <p:sp>
        <p:nvSpPr>
          <p:cNvPr id="7" name="文本框 6">
            <a:extLst>
              <a:ext uri="{FF2B5EF4-FFF2-40B4-BE49-F238E27FC236}">
                <a16:creationId xmlns:a16="http://schemas.microsoft.com/office/drawing/2014/main" id="{AAB143E7-A77A-4B1D-907A-042889FD94A6}"/>
              </a:ext>
            </a:extLst>
          </p:cNvPr>
          <p:cNvSpPr txBox="1"/>
          <p:nvPr/>
        </p:nvSpPr>
        <p:spPr>
          <a:xfrm>
            <a:off x="1404312" y="3256"/>
            <a:ext cx="1689081" cy="369332"/>
          </a:xfrm>
          <a:prstGeom prst="rect">
            <a:avLst/>
          </a:prstGeom>
          <a:noFill/>
        </p:spPr>
        <p:txBody>
          <a:bodyPr wrap="square" rtlCol="0">
            <a:spAutoFit/>
          </a:bodyPr>
          <a:lstStyle/>
          <a:p>
            <a:r>
              <a:rPr lang="zh-CN" altLang="en-US" dirty="0"/>
              <a:t>贝叶斯网络</a:t>
            </a:r>
          </a:p>
        </p:txBody>
      </p:sp>
      <p:sp>
        <p:nvSpPr>
          <p:cNvPr id="8" name="文本框 7">
            <a:extLst>
              <a:ext uri="{FF2B5EF4-FFF2-40B4-BE49-F238E27FC236}">
                <a16:creationId xmlns:a16="http://schemas.microsoft.com/office/drawing/2014/main" id="{FD7E0992-1126-4697-A62F-C5CF9F3C74A7}"/>
              </a:ext>
            </a:extLst>
          </p:cNvPr>
          <p:cNvSpPr txBox="1"/>
          <p:nvPr/>
        </p:nvSpPr>
        <p:spPr>
          <a:xfrm>
            <a:off x="1458712" y="331045"/>
            <a:ext cx="1451267" cy="369332"/>
          </a:xfrm>
          <a:prstGeom prst="rect">
            <a:avLst/>
          </a:prstGeom>
          <a:noFill/>
        </p:spPr>
        <p:txBody>
          <a:bodyPr wrap="square" rtlCol="0">
            <a:spAutoFit/>
          </a:bodyPr>
          <a:lstStyle/>
          <a:p>
            <a:r>
              <a:rPr lang="zh-CN" altLang="en-US" dirty="0"/>
              <a:t>知识图谱</a:t>
            </a:r>
          </a:p>
        </p:txBody>
      </p:sp>
      <p:sp>
        <p:nvSpPr>
          <p:cNvPr id="9" name="文本框 8">
            <a:extLst>
              <a:ext uri="{FF2B5EF4-FFF2-40B4-BE49-F238E27FC236}">
                <a16:creationId xmlns:a16="http://schemas.microsoft.com/office/drawing/2014/main" id="{9F554516-E1DB-41D3-B732-974209E438EC}"/>
              </a:ext>
            </a:extLst>
          </p:cNvPr>
          <p:cNvSpPr txBox="1"/>
          <p:nvPr/>
        </p:nvSpPr>
        <p:spPr>
          <a:xfrm>
            <a:off x="1524386" y="1512777"/>
            <a:ext cx="659959" cy="646331"/>
          </a:xfrm>
          <a:prstGeom prst="rect">
            <a:avLst/>
          </a:prstGeom>
          <a:noFill/>
        </p:spPr>
        <p:txBody>
          <a:bodyPr wrap="square" rtlCol="0">
            <a:spAutoFit/>
          </a:bodyPr>
          <a:lstStyle/>
          <a:p>
            <a:r>
              <a:rPr lang="zh-CN" altLang="en-US" dirty="0"/>
              <a:t>强化</a:t>
            </a:r>
            <a:br>
              <a:rPr lang="en-US" altLang="zh-CN" dirty="0"/>
            </a:br>
            <a:r>
              <a:rPr lang="zh-CN" altLang="en-US" dirty="0"/>
              <a:t>学习</a:t>
            </a:r>
          </a:p>
        </p:txBody>
      </p:sp>
      <p:sp>
        <p:nvSpPr>
          <p:cNvPr id="10" name="文本框 9">
            <a:extLst>
              <a:ext uri="{FF2B5EF4-FFF2-40B4-BE49-F238E27FC236}">
                <a16:creationId xmlns:a16="http://schemas.microsoft.com/office/drawing/2014/main" id="{BAF62158-D955-452A-8565-74FC88FD36CA}"/>
              </a:ext>
            </a:extLst>
          </p:cNvPr>
          <p:cNvSpPr txBox="1"/>
          <p:nvPr/>
        </p:nvSpPr>
        <p:spPr>
          <a:xfrm>
            <a:off x="1559989" y="802497"/>
            <a:ext cx="671885" cy="646331"/>
          </a:xfrm>
          <a:prstGeom prst="rect">
            <a:avLst/>
          </a:prstGeom>
          <a:noFill/>
        </p:spPr>
        <p:txBody>
          <a:bodyPr wrap="square" rtlCol="0">
            <a:spAutoFit/>
          </a:bodyPr>
          <a:lstStyle/>
          <a:p>
            <a:r>
              <a:rPr lang="zh-CN" altLang="en-US" dirty="0"/>
              <a:t>深度</a:t>
            </a:r>
            <a:br>
              <a:rPr lang="en-US" altLang="zh-CN" dirty="0"/>
            </a:br>
            <a:r>
              <a:rPr lang="zh-CN" altLang="en-US" dirty="0"/>
              <a:t>学习</a:t>
            </a:r>
          </a:p>
        </p:txBody>
      </p:sp>
      <p:sp>
        <p:nvSpPr>
          <p:cNvPr id="4" name="矩形 3">
            <a:extLst>
              <a:ext uri="{FF2B5EF4-FFF2-40B4-BE49-F238E27FC236}">
                <a16:creationId xmlns:a16="http://schemas.microsoft.com/office/drawing/2014/main" id="{2FC8EF10-7189-49D4-BCC6-459B7443B5F6}"/>
              </a:ext>
            </a:extLst>
          </p:cNvPr>
          <p:cNvSpPr/>
          <p:nvPr/>
        </p:nvSpPr>
        <p:spPr>
          <a:xfrm>
            <a:off x="3657427" y="687555"/>
            <a:ext cx="8476264" cy="646331"/>
          </a:xfrm>
          <a:prstGeom prst="rect">
            <a:avLst/>
          </a:prstGeom>
        </p:spPr>
        <p:txBody>
          <a:bodyPr wrap="square">
            <a:spAutoFit/>
          </a:bodyPr>
          <a:lstStyle/>
          <a:p>
            <a:r>
              <a:rPr lang="en-US" altLang="zh-CN" dirty="0" err="1">
                <a:solidFill>
                  <a:srgbClr val="1A1A1A"/>
                </a:solidFill>
                <a:latin typeface="-apple-system"/>
              </a:rPr>
              <a:t>Yoshua</a:t>
            </a:r>
            <a:r>
              <a:rPr lang="en-US" altLang="zh-CN" dirty="0">
                <a:solidFill>
                  <a:srgbClr val="1A1A1A"/>
                </a:solidFill>
                <a:latin typeface="-apple-system"/>
              </a:rPr>
              <a:t> </a:t>
            </a:r>
            <a:r>
              <a:rPr lang="en-US" altLang="zh-CN" dirty="0" err="1">
                <a:solidFill>
                  <a:srgbClr val="1A1A1A"/>
                </a:solidFill>
                <a:latin typeface="-apple-system"/>
              </a:rPr>
              <a:t>Bengio</a:t>
            </a:r>
            <a:r>
              <a:rPr lang="en-US" altLang="zh-CN" dirty="0">
                <a:solidFill>
                  <a:srgbClr val="1A1A1A"/>
                </a:solidFill>
                <a:latin typeface="-apple-system"/>
              </a:rPr>
              <a:t> </a:t>
            </a:r>
            <a:r>
              <a:rPr lang="zh-CN" altLang="en-US" dirty="0">
                <a:solidFill>
                  <a:srgbClr val="1A1A1A"/>
                </a:solidFill>
                <a:latin typeface="-apple-system"/>
              </a:rPr>
              <a:t>等人认为，</a:t>
            </a:r>
            <a:r>
              <a:rPr lang="zh-CN" altLang="en-US" b="1" dirty="0">
                <a:solidFill>
                  <a:srgbClr val="1A1A1A"/>
                </a:solidFill>
                <a:latin typeface="-apple-system"/>
              </a:rPr>
              <a:t>我们可以在保持深度学习框架的同时加入因果推理，新的人工智能系统或许可以利用注意力机制，或者通过新的模块和训练框架来实现</a:t>
            </a:r>
            <a:endParaRPr lang="zh-CN" altLang="en-US" dirty="0"/>
          </a:p>
        </p:txBody>
      </p:sp>
      <p:sp>
        <p:nvSpPr>
          <p:cNvPr id="11" name="矩形 10">
            <a:extLst>
              <a:ext uri="{FF2B5EF4-FFF2-40B4-BE49-F238E27FC236}">
                <a16:creationId xmlns:a16="http://schemas.microsoft.com/office/drawing/2014/main" id="{F02CCFC9-1AA7-495C-8F5A-78C146E9BD59}"/>
              </a:ext>
            </a:extLst>
          </p:cNvPr>
          <p:cNvSpPr/>
          <p:nvPr/>
        </p:nvSpPr>
        <p:spPr>
          <a:xfrm>
            <a:off x="3629272" y="146379"/>
            <a:ext cx="6083717" cy="369332"/>
          </a:xfrm>
          <a:prstGeom prst="rect">
            <a:avLst/>
          </a:prstGeom>
        </p:spPr>
        <p:txBody>
          <a:bodyPr wrap="none">
            <a:spAutoFit/>
          </a:bodyPr>
          <a:lstStyle/>
          <a:p>
            <a:r>
              <a:rPr lang="zh-CN" altLang="en-US" b="1" dirty="0">
                <a:solidFill>
                  <a:srgbClr val="1A1A1A"/>
                </a:solidFill>
                <a:latin typeface="-apple-system"/>
              </a:rPr>
              <a:t>讨论： 符号处理和因果关系与目前 </a:t>
            </a:r>
            <a:r>
              <a:rPr lang="en-US" altLang="zh-CN" b="1" dirty="0">
                <a:solidFill>
                  <a:srgbClr val="1A1A1A"/>
                </a:solidFill>
                <a:latin typeface="-apple-system"/>
              </a:rPr>
              <a:t>AI </a:t>
            </a:r>
            <a:r>
              <a:rPr lang="zh-CN" altLang="en-US" b="1" dirty="0">
                <a:solidFill>
                  <a:srgbClr val="1A1A1A"/>
                </a:solidFill>
                <a:latin typeface="-apple-system"/>
              </a:rPr>
              <a:t>发展方向之间的关系</a:t>
            </a:r>
            <a:endParaRPr lang="zh-CN" altLang="en-US" dirty="0"/>
          </a:p>
        </p:txBody>
      </p:sp>
      <p:sp>
        <p:nvSpPr>
          <p:cNvPr id="12" name="矩形 11">
            <a:extLst>
              <a:ext uri="{FF2B5EF4-FFF2-40B4-BE49-F238E27FC236}">
                <a16:creationId xmlns:a16="http://schemas.microsoft.com/office/drawing/2014/main" id="{EA9E1C8E-CB6D-428F-B960-1D72DCD50BE5}"/>
              </a:ext>
            </a:extLst>
          </p:cNvPr>
          <p:cNvSpPr/>
          <p:nvPr/>
        </p:nvSpPr>
        <p:spPr>
          <a:xfrm>
            <a:off x="3657427" y="1333886"/>
            <a:ext cx="1373453" cy="369332"/>
          </a:xfrm>
          <a:prstGeom prst="rect">
            <a:avLst/>
          </a:prstGeom>
        </p:spPr>
        <p:txBody>
          <a:bodyPr wrap="none">
            <a:spAutoFit/>
          </a:bodyPr>
          <a:lstStyle/>
          <a:p>
            <a:r>
              <a:rPr lang="en-US" altLang="zh-CN" dirty="0">
                <a:solidFill>
                  <a:srgbClr val="646464"/>
                </a:solidFill>
                <a:latin typeface="-apple-system"/>
              </a:rPr>
              <a:t>Gary Marcus</a:t>
            </a:r>
            <a:endParaRPr lang="zh-CN" altLang="en-US" dirty="0"/>
          </a:p>
        </p:txBody>
      </p:sp>
      <p:sp>
        <p:nvSpPr>
          <p:cNvPr id="13" name="矩形 12">
            <a:extLst>
              <a:ext uri="{FF2B5EF4-FFF2-40B4-BE49-F238E27FC236}">
                <a16:creationId xmlns:a16="http://schemas.microsoft.com/office/drawing/2014/main" id="{228D7F61-06FA-42B0-BC86-3F7E8D578066}"/>
              </a:ext>
            </a:extLst>
          </p:cNvPr>
          <p:cNvSpPr/>
          <p:nvPr/>
        </p:nvSpPr>
        <p:spPr>
          <a:xfrm>
            <a:off x="3629272" y="462534"/>
            <a:ext cx="1597297" cy="369332"/>
          </a:xfrm>
          <a:prstGeom prst="rect">
            <a:avLst/>
          </a:prstGeom>
        </p:spPr>
        <p:txBody>
          <a:bodyPr wrap="none">
            <a:spAutoFit/>
          </a:bodyPr>
          <a:lstStyle/>
          <a:p>
            <a:r>
              <a:rPr lang="en-US" altLang="zh-CN" dirty="0" err="1">
                <a:solidFill>
                  <a:srgbClr val="1A1A1A"/>
                </a:solidFill>
                <a:latin typeface="-apple-system"/>
              </a:rPr>
              <a:t>Yoshua</a:t>
            </a:r>
            <a:r>
              <a:rPr lang="en-US" altLang="zh-CN" dirty="0">
                <a:solidFill>
                  <a:srgbClr val="1A1A1A"/>
                </a:solidFill>
                <a:latin typeface="-apple-system"/>
              </a:rPr>
              <a:t> </a:t>
            </a:r>
            <a:r>
              <a:rPr lang="en-US" altLang="zh-CN" dirty="0" err="1">
                <a:solidFill>
                  <a:srgbClr val="1A1A1A"/>
                </a:solidFill>
                <a:latin typeface="-apple-system"/>
              </a:rPr>
              <a:t>Bengio</a:t>
            </a:r>
            <a:r>
              <a:rPr lang="en-US" altLang="zh-CN" dirty="0">
                <a:solidFill>
                  <a:srgbClr val="1A1A1A"/>
                </a:solidFill>
                <a:latin typeface="-apple-system"/>
              </a:rPr>
              <a:t> </a:t>
            </a:r>
            <a:endParaRPr lang="zh-CN" altLang="en-US" dirty="0"/>
          </a:p>
        </p:txBody>
      </p:sp>
      <p:sp>
        <p:nvSpPr>
          <p:cNvPr id="14" name="矩形 13">
            <a:extLst>
              <a:ext uri="{FF2B5EF4-FFF2-40B4-BE49-F238E27FC236}">
                <a16:creationId xmlns:a16="http://schemas.microsoft.com/office/drawing/2014/main" id="{E61EF92D-4246-45E9-B4CE-21F9CC9E29E6}"/>
              </a:ext>
            </a:extLst>
          </p:cNvPr>
          <p:cNvSpPr/>
          <p:nvPr/>
        </p:nvSpPr>
        <p:spPr>
          <a:xfrm>
            <a:off x="3657427" y="1596864"/>
            <a:ext cx="3416320" cy="369332"/>
          </a:xfrm>
          <a:prstGeom prst="rect">
            <a:avLst/>
          </a:prstGeom>
        </p:spPr>
        <p:txBody>
          <a:bodyPr wrap="none">
            <a:spAutoFit/>
          </a:bodyPr>
          <a:lstStyle/>
          <a:p>
            <a:r>
              <a:rPr lang="zh-CN" altLang="en-US" b="1" dirty="0">
                <a:solidFill>
                  <a:srgbClr val="1A1A1A"/>
                </a:solidFill>
                <a:latin typeface="-apple-system"/>
              </a:rPr>
              <a:t>符号处理对于因果关系至关重要</a:t>
            </a:r>
            <a:endParaRPr lang="zh-CN" altLang="en-US" dirty="0"/>
          </a:p>
        </p:txBody>
      </p:sp>
      <p:sp>
        <p:nvSpPr>
          <p:cNvPr id="15" name="矩形 14">
            <a:extLst>
              <a:ext uri="{FF2B5EF4-FFF2-40B4-BE49-F238E27FC236}">
                <a16:creationId xmlns:a16="http://schemas.microsoft.com/office/drawing/2014/main" id="{259AA414-0D95-4E42-A95B-3655CD1E1373}"/>
              </a:ext>
            </a:extLst>
          </p:cNvPr>
          <p:cNvSpPr/>
          <p:nvPr/>
        </p:nvSpPr>
        <p:spPr>
          <a:xfrm>
            <a:off x="970712" y="4519347"/>
            <a:ext cx="2492990" cy="369332"/>
          </a:xfrm>
          <a:prstGeom prst="rect">
            <a:avLst/>
          </a:prstGeom>
        </p:spPr>
        <p:txBody>
          <a:bodyPr wrap="none">
            <a:spAutoFit/>
          </a:bodyPr>
          <a:lstStyle/>
          <a:p>
            <a:r>
              <a:rPr lang="zh-CN" altLang="en-US" b="1" dirty="0">
                <a:solidFill>
                  <a:srgbClr val="1A1A1A"/>
                </a:solidFill>
                <a:latin typeface="-apple-system"/>
              </a:rPr>
              <a:t>从统计模型到因果模型</a:t>
            </a:r>
            <a:endParaRPr lang="zh-CN" altLang="en-US" dirty="0"/>
          </a:p>
        </p:txBody>
      </p:sp>
      <p:pic>
        <p:nvPicPr>
          <p:cNvPr id="17" name="Picture 2" descr="preview">
            <a:extLst>
              <a:ext uri="{FF2B5EF4-FFF2-40B4-BE49-F238E27FC236}">
                <a16:creationId xmlns:a16="http://schemas.microsoft.com/office/drawing/2014/main" id="{97B201AE-CA01-4FD9-94C0-8AA287C08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37" y="4888679"/>
            <a:ext cx="4482360" cy="1886141"/>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1DCF7FCE-427D-4539-BB93-21E62D7DB212}"/>
              </a:ext>
            </a:extLst>
          </p:cNvPr>
          <p:cNvPicPr>
            <a:picLocks noChangeAspect="1"/>
          </p:cNvPicPr>
          <p:nvPr/>
        </p:nvPicPr>
        <p:blipFill>
          <a:blip r:embed="rId4"/>
          <a:stretch>
            <a:fillRect/>
          </a:stretch>
        </p:blipFill>
        <p:spPr>
          <a:xfrm>
            <a:off x="5030880" y="5524114"/>
            <a:ext cx="3360059" cy="1232135"/>
          </a:xfrm>
          <a:prstGeom prst="rect">
            <a:avLst/>
          </a:prstGeom>
        </p:spPr>
      </p:pic>
      <p:pic>
        <p:nvPicPr>
          <p:cNvPr id="18" name="图片 17">
            <a:extLst>
              <a:ext uri="{FF2B5EF4-FFF2-40B4-BE49-F238E27FC236}">
                <a16:creationId xmlns:a16="http://schemas.microsoft.com/office/drawing/2014/main" id="{E65F1168-A823-43E6-A5F9-D81922A095D1}"/>
              </a:ext>
            </a:extLst>
          </p:cNvPr>
          <p:cNvPicPr>
            <a:picLocks noChangeAspect="1"/>
          </p:cNvPicPr>
          <p:nvPr/>
        </p:nvPicPr>
        <p:blipFill>
          <a:blip r:embed="rId5"/>
          <a:stretch>
            <a:fillRect/>
          </a:stretch>
        </p:blipFill>
        <p:spPr>
          <a:xfrm>
            <a:off x="7895559" y="4288858"/>
            <a:ext cx="4221874" cy="1316498"/>
          </a:xfrm>
          <a:prstGeom prst="rect">
            <a:avLst/>
          </a:prstGeom>
        </p:spPr>
      </p:pic>
      <p:sp>
        <p:nvSpPr>
          <p:cNvPr id="19" name="文本框 18">
            <a:extLst>
              <a:ext uri="{FF2B5EF4-FFF2-40B4-BE49-F238E27FC236}">
                <a16:creationId xmlns:a16="http://schemas.microsoft.com/office/drawing/2014/main" id="{CD1FCD68-9625-499A-AC09-F1FDC7382DC6}"/>
              </a:ext>
            </a:extLst>
          </p:cNvPr>
          <p:cNvSpPr txBox="1"/>
          <p:nvPr/>
        </p:nvSpPr>
        <p:spPr>
          <a:xfrm>
            <a:off x="5365587" y="4704013"/>
            <a:ext cx="2081259" cy="369332"/>
          </a:xfrm>
          <a:prstGeom prst="rect">
            <a:avLst/>
          </a:prstGeom>
          <a:noFill/>
        </p:spPr>
        <p:txBody>
          <a:bodyPr wrap="square" rtlCol="0">
            <a:spAutoFit/>
          </a:bodyPr>
          <a:lstStyle/>
          <a:p>
            <a:r>
              <a:rPr lang="en-US" altLang="zh-CN" dirty="0"/>
              <a:t>The Book of why?</a:t>
            </a:r>
            <a:endParaRPr lang="zh-CN" altLang="en-US" dirty="0"/>
          </a:p>
        </p:txBody>
      </p:sp>
      <p:sp>
        <p:nvSpPr>
          <p:cNvPr id="21" name="矩形 20">
            <a:extLst>
              <a:ext uri="{FF2B5EF4-FFF2-40B4-BE49-F238E27FC236}">
                <a16:creationId xmlns:a16="http://schemas.microsoft.com/office/drawing/2014/main" id="{6966F560-35BB-4644-81EE-54A6CF8F80ED}"/>
              </a:ext>
            </a:extLst>
          </p:cNvPr>
          <p:cNvSpPr/>
          <p:nvPr/>
        </p:nvSpPr>
        <p:spPr>
          <a:xfrm>
            <a:off x="171760" y="2539934"/>
            <a:ext cx="5843266" cy="369332"/>
          </a:xfrm>
          <a:prstGeom prst="rect">
            <a:avLst/>
          </a:prstGeom>
        </p:spPr>
        <p:txBody>
          <a:bodyPr wrap="none">
            <a:spAutoFit/>
          </a:bodyPr>
          <a:lstStyle/>
          <a:p>
            <a:r>
              <a:rPr lang="en-US" altLang="zh-CN" dirty="0" err="1">
                <a:solidFill>
                  <a:srgbClr val="1A1A1A"/>
                </a:solidFill>
                <a:latin typeface="-apple-system"/>
              </a:rPr>
              <a:t>judea</a:t>
            </a:r>
            <a:r>
              <a:rPr lang="en-US" altLang="zh-CN" dirty="0">
                <a:solidFill>
                  <a:srgbClr val="1A1A1A"/>
                </a:solidFill>
                <a:latin typeface="-apple-system"/>
              </a:rPr>
              <a:t> pearl: </a:t>
            </a:r>
            <a:r>
              <a:rPr lang="zh-CN" altLang="en-US" dirty="0">
                <a:solidFill>
                  <a:srgbClr val="1A1A1A"/>
                </a:solidFill>
                <a:latin typeface="-apple-system"/>
              </a:rPr>
              <a:t>目前的深度学习模型只是在用曲线拟合数据</a:t>
            </a:r>
            <a:endParaRPr lang="zh-CN" altLang="en-US" dirty="0"/>
          </a:p>
        </p:txBody>
      </p:sp>
      <p:sp>
        <p:nvSpPr>
          <p:cNvPr id="22" name="矩形 21">
            <a:extLst>
              <a:ext uri="{FF2B5EF4-FFF2-40B4-BE49-F238E27FC236}">
                <a16:creationId xmlns:a16="http://schemas.microsoft.com/office/drawing/2014/main" id="{EE361FA9-7402-43E8-BFF0-0E1E2202C2C7}"/>
              </a:ext>
            </a:extLst>
          </p:cNvPr>
          <p:cNvSpPr/>
          <p:nvPr/>
        </p:nvSpPr>
        <p:spPr>
          <a:xfrm>
            <a:off x="51236" y="3071924"/>
            <a:ext cx="3865674" cy="369332"/>
          </a:xfrm>
          <a:prstGeom prst="rect">
            <a:avLst/>
          </a:prstGeom>
        </p:spPr>
        <p:txBody>
          <a:bodyPr wrap="none">
            <a:spAutoFit/>
          </a:bodyPr>
          <a:lstStyle/>
          <a:p>
            <a:r>
              <a:rPr lang="zh-CN" altLang="en-US" b="1" dirty="0">
                <a:solidFill>
                  <a:srgbClr val="1A1A1A"/>
                </a:solidFill>
                <a:latin typeface="-apple-system"/>
              </a:rPr>
              <a:t>概率关联（</a:t>
            </a:r>
            <a:r>
              <a:rPr lang="en-US" altLang="zh-CN" b="1" dirty="0">
                <a:solidFill>
                  <a:srgbClr val="1A1A1A"/>
                </a:solidFill>
                <a:latin typeface="-apple-system"/>
              </a:rPr>
              <a:t>probabilistic association</a:t>
            </a:r>
            <a:r>
              <a:rPr lang="zh-CN" altLang="en-US" b="1" dirty="0">
                <a:solidFill>
                  <a:srgbClr val="1A1A1A"/>
                </a:solidFill>
                <a:latin typeface="-apple-system"/>
              </a:rPr>
              <a:t>）</a:t>
            </a:r>
            <a:endParaRPr lang="zh-CN" altLang="en-US" dirty="0"/>
          </a:p>
        </p:txBody>
      </p:sp>
      <p:sp>
        <p:nvSpPr>
          <p:cNvPr id="23" name="矩形 22">
            <a:extLst>
              <a:ext uri="{FF2B5EF4-FFF2-40B4-BE49-F238E27FC236}">
                <a16:creationId xmlns:a16="http://schemas.microsoft.com/office/drawing/2014/main" id="{07878B6F-78A8-4ADC-8549-20E28CFD620D}"/>
              </a:ext>
            </a:extLst>
          </p:cNvPr>
          <p:cNvSpPr/>
          <p:nvPr/>
        </p:nvSpPr>
        <p:spPr>
          <a:xfrm>
            <a:off x="51236" y="3593466"/>
            <a:ext cx="3935896" cy="646331"/>
          </a:xfrm>
          <a:prstGeom prst="rect">
            <a:avLst/>
          </a:prstGeom>
        </p:spPr>
        <p:txBody>
          <a:bodyPr wrap="square">
            <a:spAutoFit/>
          </a:bodyPr>
          <a:lstStyle/>
          <a:p>
            <a:r>
              <a:rPr lang="zh-CN" altLang="en-US" b="1" dirty="0">
                <a:solidFill>
                  <a:srgbClr val="1A1A1A"/>
                </a:solidFill>
                <a:latin typeface="-apple-system"/>
              </a:rPr>
              <a:t>用因果推理（</a:t>
            </a:r>
            <a:r>
              <a:rPr lang="en-US" altLang="zh-CN" b="1" dirty="0">
                <a:solidFill>
                  <a:srgbClr val="1A1A1A"/>
                </a:solidFill>
                <a:latin typeface="-apple-system"/>
              </a:rPr>
              <a:t>causal reasoning</a:t>
            </a:r>
            <a:r>
              <a:rPr lang="zh-CN" altLang="en-US" b="1" dirty="0">
                <a:solidFill>
                  <a:srgbClr val="1A1A1A"/>
                </a:solidFill>
                <a:latin typeface="-apple-system"/>
              </a:rPr>
              <a:t>）取代</a:t>
            </a:r>
            <a:br>
              <a:rPr lang="en-US" altLang="zh-CN" b="1" dirty="0">
                <a:solidFill>
                  <a:srgbClr val="1A1A1A"/>
                </a:solidFill>
                <a:latin typeface="-apple-system"/>
              </a:rPr>
            </a:br>
            <a:r>
              <a:rPr lang="zh-CN" altLang="en-US" b="1" dirty="0">
                <a:solidFill>
                  <a:srgbClr val="1A1A1A"/>
                </a:solidFill>
                <a:latin typeface="-apple-system"/>
              </a:rPr>
              <a:t>关联推理（</a:t>
            </a:r>
            <a:r>
              <a:rPr lang="en-US" altLang="zh-CN" b="1" dirty="0">
                <a:solidFill>
                  <a:srgbClr val="1A1A1A"/>
                </a:solidFill>
                <a:latin typeface="-apple-system"/>
              </a:rPr>
              <a:t>reasoning by association</a:t>
            </a:r>
            <a:r>
              <a:rPr lang="zh-CN" altLang="en-US" b="1" dirty="0">
                <a:solidFill>
                  <a:srgbClr val="1A1A1A"/>
                </a:solidFill>
                <a:latin typeface="-apple-system"/>
              </a:rPr>
              <a:t>）</a:t>
            </a:r>
            <a:endParaRPr lang="zh-CN" altLang="en-US" dirty="0"/>
          </a:p>
        </p:txBody>
      </p:sp>
      <p:sp>
        <p:nvSpPr>
          <p:cNvPr id="24" name="矩形 23">
            <a:extLst>
              <a:ext uri="{FF2B5EF4-FFF2-40B4-BE49-F238E27FC236}">
                <a16:creationId xmlns:a16="http://schemas.microsoft.com/office/drawing/2014/main" id="{868E1010-FAEE-4F60-82E7-141D3FBB8383}"/>
              </a:ext>
            </a:extLst>
          </p:cNvPr>
          <p:cNvSpPr/>
          <p:nvPr/>
        </p:nvSpPr>
        <p:spPr>
          <a:xfrm>
            <a:off x="3978845" y="2956733"/>
            <a:ext cx="6096000" cy="646331"/>
          </a:xfrm>
          <a:prstGeom prst="rect">
            <a:avLst/>
          </a:prstGeom>
        </p:spPr>
        <p:txBody>
          <a:bodyPr>
            <a:spAutoFit/>
          </a:bodyPr>
          <a:lstStyle/>
          <a:p>
            <a:r>
              <a:rPr lang="zh-CN" altLang="en-US" dirty="0">
                <a:solidFill>
                  <a:srgbClr val="1A1A1A"/>
                </a:solidFill>
                <a:latin typeface="-apple-system"/>
              </a:rPr>
              <a:t>贝叶斯网络让机器能够实现预测，比如一个从非洲回来的病人，发烧并且浑身疼痛，那最有可能的解释是得了疟疾</a:t>
            </a:r>
            <a:endParaRPr lang="zh-CN" altLang="en-US" dirty="0"/>
          </a:p>
        </p:txBody>
      </p:sp>
      <p:sp>
        <p:nvSpPr>
          <p:cNvPr id="25" name="矩形 24">
            <a:extLst>
              <a:ext uri="{FF2B5EF4-FFF2-40B4-BE49-F238E27FC236}">
                <a16:creationId xmlns:a16="http://schemas.microsoft.com/office/drawing/2014/main" id="{5CCC4603-F329-4CEF-A45C-4A0F3FD6BBB1}"/>
              </a:ext>
            </a:extLst>
          </p:cNvPr>
          <p:cNvSpPr/>
          <p:nvPr/>
        </p:nvSpPr>
        <p:spPr>
          <a:xfrm>
            <a:off x="3978845" y="3683248"/>
            <a:ext cx="6096000" cy="646331"/>
          </a:xfrm>
          <a:prstGeom prst="rect">
            <a:avLst/>
          </a:prstGeom>
        </p:spPr>
        <p:txBody>
          <a:bodyPr>
            <a:spAutoFit/>
          </a:bodyPr>
          <a:lstStyle/>
          <a:p>
            <a:r>
              <a:rPr lang="zh-CN" altLang="en-US" dirty="0">
                <a:solidFill>
                  <a:srgbClr val="1A1A1A"/>
                </a:solidFill>
                <a:latin typeface="-apple-system"/>
              </a:rPr>
              <a:t>机器不仅要能将发烧和疟疾联系起来，还需要具备推理出是疟疾导致发烧的能力。</a:t>
            </a:r>
            <a:endParaRPr lang="zh-CN" altLang="en-US" dirty="0"/>
          </a:p>
        </p:txBody>
      </p:sp>
    </p:spTree>
    <p:extLst>
      <p:ext uri="{BB962C8B-B14F-4D97-AF65-F5344CB8AC3E}">
        <p14:creationId xmlns:p14="http://schemas.microsoft.com/office/powerpoint/2010/main" val="1200663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7AB7D7B-1007-48BD-8D77-D4047F376520}"/>
              </a:ext>
            </a:extLst>
          </p:cNvPr>
          <p:cNvSpPr txBox="1"/>
          <p:nvPr/>
        </p:nvSpPr>
        <p:spPr>
          <a:xfrm>
            <a:off x="694415" y="1129127"/>
            <a:ext cx="1001864" cy="369332"/>
          </a:xfrm>
          <a:prstGeom prst="rect">
            <a:avLst/>
          </a:prstGeom>
          <a:noFill/>
        </p:spPr>
        <p:txBody>
          <a:bodyPr wrap="square" rtlCol="0">
            <a:spAutoFit/>
          </a:bodyPr>
          <a:lstStyle/>
          <a:p>
            <a:r>
              <a:rPr lang="zh-CN" altLang="en-US" dirty="0"/>
              <a:t>知识</a:t>
            </a:r>
          </a:p>
        </p:txBody>
      </p:sp>
      <p:sp>
        <p:nvSpPr>
          <p:cNvPr id="3" name="文本框 2">
            <a:extLst>
              <a:ext uri="{FF2B5EF4-FFF2-40B4-BE49-F238E27FC236}">
                <a16:creationId xmlns:a16="http://schemas.microsoft.com/office/drawing/2014/main" id="{F19DC321-0113-4593-9672-BB2C04ACC696}"/>
              </a:ext>
            </a:extLst>
          </p:cNvPr>
          <p:cNvSpPr txBox="1"/>
          <p:nvPr/>
        </p:nvSpPr>
        <p:spPr>
          <a:xfrm>
            <a:off x="541353" y="2411392"/>
            <a:ext cx="1541226" cy="369332"/>
          </a:xfrm>
          <a:prstGeom prst="rect">
            <a:avLst/>
          </a:prstGeom>
          <a:noFill/>
        </p:spPr>
        <p:txBody>
          <a:bodyPr wrap="square" rtlCol="0">
            <a:spAutoFit/>
          </a:bodyPr>
          <a:lstStyle/>
          <a:p>
            <a:r>
              <a:rPr lang="zh-CN" altLang="en-US" dirty="0"/>
              <a:t>知识选择</a:t>
            </a:r>
          </a:p>
        </p:txBody>
      </p:sp>
      <p:sp>
        <p:nvSpPr>
          <p:cNvPr id="4" name="文本框 3">
            <a:extLst>
              <a:ext uri="{FF2B5EF4-FFF2-40B4-BE49-F238E27FC236}">
                <a16:creationId xmlns:a16="http://schemas.microsoft.com/office/drawing/2014/main" id="{7DF9E699-1555-4A57-BB83-CB6186D0F22F}"/>
              </a:ext>
            </a:extLst>
          </p:cNvPr>
          <p:cNvSpPr txBox="1"/>
          <p:nvPr/>
        </p:nvSpPr>
        <p:spPr>
          <a:xfrm>
            <a:off x="529427" y="3885156"/>
            <a:ext cx="1541226" cy="646331"/>
          </a:xfrm>
          <a:prstGeom prst="rect">
            <a:avLst/>
          </a:prstGeom>
          <a:noFill/>
        </p:spPr>
        <p:txBody>
          <a:bodyPr wrap="square" rtlCol="0">
            <a:spAutoFit/>
          </a:bodyPr>
          <a:lstStyle/>
          <a:p>
            <a:r>
              <a:rPr lang="zh-CN" altLang="en-US" dirty="0"/>
              <a:t>知识融合</a:t>
            </a:r>
            <a:r>
              <a:rPr lang="en-US" altLang="zh-CN" dirty="0"/>
              <a:t>&amp;</a:t>
            </a:r>
            <a:br>
              <a:rPr lang="en-US" altLang="zh-CN" dirty="0"/>
            </a:br>
            <a:r>
              <a:rPr lang="zh-CN" altLang="en-US" dirty="0"/>
              <a:t>推理</a:t>
            </a:r>
          </a:p>
        </p:txBody>
      </p:sp>
      <p:sp>
        <p:nvSpPr>
          <p:cNvPr id="5" name="文本框 4">
            <a:extLst>
              <a:ext uri="{FF2B5EF4-FFF2-40B4-BE49-F238E27FC236}">
                <a16:creationId xmlns:a16="http://schemas.microsoft.com/office/drawing/2014/main" id="{BE29C2A4-936A-4084-ABB4-5D070BCC6BF0}"/>
              </a:ext>
            </a:extLst>
          </p:cNvPr>
          <p:cNvSpPr txBox="1"/>
          <p:nvPr/>
        </p:nvSpPr>
        <p:spPr>
          <a:xfrm>
            <a:off x="694415" y="5676396"/>
            <a:ext cx="1541226" cy="369332"/>
          </a:xfrm>
          <a:prstGeom prst="rect">
            <a:avLst/>
          </a:prstGeom>
          <a:noFill/>
        </p:spPr>
        <p:txBody>
          <a:bodyPr wrap="square" rtlCol="0">
            <a:spAutoFit/>
          </a:bodyPr>
          <a:lstStyle/>
          <a:p>
            <a:r>
              <a:rPr lang="zh-CN" altLang="en-US" dirty="0"/>
              <a:t>知识评价</a:t>
            </a:r>
          </a:p>
        </p:txBody>
      </p:sp>
      <p:sp>
        <p:nvSpPr>
          <p:cNvPr id="6" name="文本框 5">
            <a:extLst>
              <a:ext uri="{FF2B5EF4-FFF2-40B4-BE49-F238E27FC236}">
                <a16:creationId xmlns:a16="http://schemas.microsoft.com/office/drawing/2014/main" id="{BF7E0D30-3D24-419B-A4C2-A862EA923581}"/>
              </a:ext>
            </a:extLst>
          </p:cNvPr>
          <p:cNvSpPr txBox="1"/>
          <p:nvPr/>
        </p:nvSpPr>
        <p:spPr>
          <a:xfrm>
            <a:off x="2869756" y="752650"/>
            <a:ext cx="7458324" cy="369332"/>
          </a:xfrm>
          <a:prstGeom prst="rect">
            <a:avLst/>
          </a:prstGeom>
          <a:noFill/>
        </p:spPr>
        <p:txBody>
          <a:bodyPr wrap="square" rtlCol="0">
            <a:spAutoFit/>
          </a:bodyPr>
          <a:lstStyle/>
          <a:p>
            <a:r>
              <a:rPr lang="zh-CN" altLang="en-US" dirty="0"/>
              <a:t>语言语法词法等 </a:t>
            </a:r>
            <a:r>
              <a:rPr lang="en-US" altLang="zh-CN" dirty="0"/>
              <a:t>1.</a:t>
            </a:r>
            <a:r>
              <a:rPr lang="zh-CN" altLang="en-US" dirty="0"/>
              <a:t>默认是直接科学系到的 </a:t>
            </a:r>
            <a:r>
              <a:rPr lang="en-US" altLang="zh-CN" dirty="0"/>
              <a:t>2.</a:t>
            </a:r>
            <a:r>
              <a:rPr lang="zh-CN" altLang="en-US" dirty="0"/>
              <a:t>针对性建模</a:t>
            </a:r>
          </a:p>
        </p:txBody>
      </p:sp>
      <p:sp>
        <p:nvSpPr>
          <p:cNvPr id="7" name="文本框 6">
            <a:extLst>
              <a:ext uri="{FF2B5EF4-FFF2-40B4-BE49-F238E27FC236}">
                <a16:creationId xmlns:a16="http://schemas.microsoft.com/office/drawing/2014/main" id="{C03B42A9-64B1-4D87-A11F-263AE2ADB3A2}"/>
              </a:ext>
            </a:extLst>
          </p:cNvPr>
          <p:cNvSpPr txBox="1"/>
          <p:nvPr/>
        </p:nvSpPr>
        <p:spPr>
          <a:xfrm>
            <a:off x="2914485" y="1136230"/>
            <a:ext cx="6424654" cy="369332"/>
          </a:xfrm>
          <a:prstGeom prst="rect">
            <a:avLst/>
          </a:prstGeom>
          <a:noFill/>
        </p:spPr>
        <p:txBody>
          <a:bodyPr wrap="square" rtlCol="0">
            <a:spAutoFit/>
          </a:bodyPr>
          <a:lstStyle/>
          <a:p>
            <a:r>
              <a:rPr lang="zh-CN" altLang="en-US" dirty="0"/>
              <a:t>知识库 </a:t>
            </a:r>
            <a:r>
              <a:rPr lang="en-US" altLang="zh-CN" dirty="0"/>
              <a:t>1. </a:t>
            </a:r>
            <a:r>
              <a:rPr lang="zh-CN" altLang="en-US" dirty="0"/>
              <a:t>专业知识   </a:t>
            </a:r>
            <a:r>
              <a:rPr lang="en-US" altLang="zh-CN" dirty="0"/>
              <a:t>2. </a:t>
            </a:r>
            <a:r>
              <a:rPr lang="zh-CN" altLang="en-US" dirty="0"/>
              <a:t>常识</a:t>
            </a:r>
          </a:p>
        </p:txBody>
      </p:sp>
      <p:sp>
        <p:nvSpPr>
          <p:cNvPr id="8" name="文本框 7">
            <a:extLst>
              <a:ext uri="{FF2B5EF4-FFF2-40B4-BE49-F238E27FC236}">
                <a16:creationId xmlns:a16="http://schemas.microsoft.com/office/drawing/2014/main" id="{1632DCC0-E903-474E-A3C2-298606BBC5FB}"/>
              </a:ext>
            </a:extLst>
          </p:cNvPr>
          <p:cNvSpPr txBox="1"/>
          <p:nvPr/>
        </p:nvSpPr>
        <p:spPr>
          <a:xfrm>
            <a:off x="2894274" y="1502664"/>
            <a:ext cx="6424654" cy="369332"/>
          </a:xfrm>
          <a:prstGeom prst="rect">
            <a:avLst/>
          </a:prstGeom>
          <a:noFill/>
        </p:spPr>
        <p:txBody>
          <a:bodyPr wrap="square" rtlCol="0">
            <a:spAutoFit/>
          </a:bodyPr>
          <a:lstStyle/>
          <a:p>
            <a:r>
              <a:rPr lang="zh-CN" altLang="en-US" dirty="0"/>
              <a:t>数据本身的特性</a:t>
            </a:r>
            <a:r>
              <a:rPr lang="en-US" altLang="zh-CN" dirty="0"/>
              <a:t>:</a:t>
            </a:r>
            <a:r>
              <a:rPr lang="zh-CN" altLang="en-US" dirty="0"/>
              <a:t>讲道理应该是模式识别自己学习的东西</a:t>
            </a:r>
          </a:p>
        </p:txBody>
      </p:sp>
      <p:sp>
        <p:nvSpPr>
          <p:cNvPr id="9" name="文本框 8">
            <a:extLst>
              <a:ext uri="{FF2B5EF4-FFF2-40B4-BE49-F238E27FC236}">
                <a16:creationId xmlns:a16="http://schemas.microsoft.com/office/drawing/2014/main" id="{340DDD35-9449-4426-857F-C98F2874C75D}"/>
              </a:ext>
            </a:extLst>
          </p:cNvPr>
          <p:cNvSpPr txBox="1"/>
          <p:nvPr/>
        </p:nvSpPr>
        <p:spPr>
          <a:xfrm>
            <a:off x="2914485" y="2317302"/>
            <a:ext cx="5431405" cy="369332"/>
          </a:xfrm>
          <a:prstGeom prst="rect">
            <a:avLst/>
          </a:prstGeom>
          <a:noFill/>
        </p:spPr>
        <p:txBody>
          <a:bodyPr wrap="square" rtlCol="0">
            <a:spAutoFit/>
          </a:bodyPr>
          <a:lstStyle/>
          <a:p>
            <a:r>
              <a:rPr lang="zh-CN" altLang="en-US" dirty="0"/>
              <a:t>针对某一个数据集，选择哪些知识库，知识源？ </a:t>
            </a:r>
          </a:p>
        </p:txBody>
      </p:sp>
      <p:sp>
        <p:nvSpPr>
          <p:cNvPr id="10" name="文本框 9">
            <a:extLst>
              <a:ext uri="{FF2B5EF4-FFF2-40B4-BE49-F238E27FC236}">
                <a16:creationId xmlns:a16="http://schemas.microsoft.com/office/drawing/2014/main" id="{728BDDD9-9191-48F3-A80D-B0BF69BE6AB2}"/>
              </a:ext>
            </a:extLst>
          </p:cNvPr>
          <p:cNvSpPr txBox="1"/>
          <p:nvPr/>
        </p:nvSpPr>
        <p:spPr>
          <a:xfrm>
            <a:off x="2914485" y="2596058"/>
            <a:ext cx="6838787" cy="369332"/>
          </a:xfrm>
          <a:prstGeom prst="rect">
            <a:avLst/>
          </a:prstGeom>
          <a:noFill/>
        </p:spPr>
        <p:txBody>
          <a:bodyPr wrap="square" rtlCol="0">
            <a:spAutoFit/>
          </a:bodyPr>
          <a:lstStyle/>
          <a:p>
            <a:r>
              <a:rPr lang="zh-CN" altLang="en-US" dirty="0"/>
              <a:t>针对某一个</a:t>
            </a:r>
            <a:r>
              <a:rPr lang="en-US" altLang="zh-CN" dirty="0"/>
              <a:t>example</a:t>
            </a:r>
            <a:r>
              <a:rPr lang="zh-CN" altLang="en-US" dirty="0"/>
              <a:t>，选择知识库、知识源中的哪些部分？  </a:t>
            </a:r>
          </a:p>
        </p:txBody>
      </p:sp>
      <p:sp>
        <p:nvSpPr>
          <p:cNvPr id="11" name="文本框 10">
            <a:extLst>
              <a:ext uri="{FF2B5EF4-FFF2-40B4-BE49-F238E27FC236}">
                <a16:creationId xmlns:a16="http://schemas.microsoft.com/office/drawing/2014/main" id="{7853F0D2-2F8C-4185-8896-951EAA805B1B}"/>
              </a:ext>
            </a:extLst>
          </p:cNvPr>
          <p:cNvSpPr txBox="1"/>
          <p:nvPr/>
        </p:nvSpPr>
        <p:spPr>
          <a:xfrm>
            <a:off x="2894274" y="3657947"/>
            <a:ext cx="2735914" cy="369332"/>
          </a:xfrm>
          <a:prstGeom prst="rect">
            <a:avLst/>
          </a:prstGeom>
          <a:noFill/>
        </p:spPr>
        <p:txBody>
          <a:bodyPr wrap="square" rtlCol="0">
            <a:spAutoFit/>
          </a:bodyPr>
          <a:lstStyle/>
          <a:p>
            <a:r>
              <a:rPr lang="zh-CN" altLang="en-US" dirty="0"/>
              <a:t>拼、加、门控、</a:t>
            </a:r>
          </a:p>
        </p:txBody>
      </p:sp>
      <p:sp>
        <p:nvSpPr>
          <p:cNvPr id="12" name="文本框 11">
            <a:extLst>
              <a:ext uri="{FF2B5EF4-FFF2-40B4-BE49-F238E27FC236}">
                <a16:creationId xmlns:a16="http://schemas.microsoft.com/office/drawing/2014/main" id="{FFC9D8E0-4877-4FC3-A6A3-05827C5D4417}"/>
              </a:ext>
            </a:extLst>
          </p:cNvPr>
          <p:cNvSpPr txBox="1"/>
          <p:nvPr/>
        </p:nvSpPr>
        <p:spPr>
          <a:xfrm>
            <a:off x="2894274" y="4003626"/>
            <a:ext cx="2735914" cy="369332"/>
          </a:xfrm>
          <a:prstGeom prst="rect">
            <a:avLst/>
          </a:prstGeom>
          <a:noFill/>
        </p:spPr>
        <p:txBody>
          <a:bodyPr wrap="square" rtlCol="0">
            <a:spAutoFit/>
          </a:bodyPr>
          <a:lstStyle/>
          <a:p>
            <a:r>
              <a:rPr lang="en-US" altLang="zh-CN" dirty="0"/>
              <a:t>K-Bert</a:t>
            </a:r>
            <a:endParaRPr lang="zh-CN" altLang="en-US" dirty="0"/>
          </a:p>
        </p:txBody>
      </p:sp>
      <p:sp>
        <p:nvSpPr>
          <p:cNvPr id="13" name="文本框 12">
            <a:extLst>
              <a:ext uri="{FF2B5EF4-FFF2-40B4-BE49-F238E27FC236}">
                <a16:creationId xmlns:a16="http://schemas.microsoft.com/office/drawing/2014/main" id="{256B28D1-B443-401C-81AC-2E6DCFCB9385}"/>
              </a:ext>
            </a:extLst>
          </p:cNvPr>
          <p:cNvSpPr txBox="1"/>
          <p:nvPr/>
        </p:nvSpPr>
        <p:spPr>
          <a:xfrm>
            <a:off x="2862470" y="4372958"/>
            <a:ext cx="4827107" cy="369332"/>
          </a:xfrm>
          <a:prstGeom prst="rect">
            <a:avLst/>
          </a:prstGeom>
          <a:noFill/>
        </p:spPr>
        <p:txBody>
          <a:bodyPr wrap="square" rtlCol="0">
            <a:spAutoFit/>
          </a:bodyPr>
          <a:lstStyle/>
          <a:p>
            <a:r>
              <a:rPr lang="en-US" altLang="zh-CN" dirty="0"/>
              <a:t>Pre-Trained  model-embedding</a:t>
            </a:r>
            <a:endParaRPr lang="zh-CN" altLang="en-US" dirty="0"/>
          </a:p>
        </p:txBody>
      </p:sp>
      <p:sp>
        <p:nvSpPr>
          <p:cNvPr id="14" name="文本框 13">
            <a:extLst>
              <a:ext uri="{FF2B5EF4-FFF2-40B4-BE49-F238E27FC236}">
                <a16:creationId xmlns:a16="http://schemas.microsoft.com/office/drawing/2014/main" id="{2EB2F47E-3EE8-4F9F-8D0D-8B5E6219974D}"/>
              </a:ext>
            </a:extLst>
          </p:cNvPr>
          <p:cNvSpPr txBox="1"/>
          <p:nvPr/>
        </p:nvSpPr>
        <p:spPr>
          <a:xfrm>
            <a:off x="2822047" y="5122972"/>
            <a:ext cx="8627829" cy="369332"/>
          </a:xfrm>
          <a:prstGeom prst="rect">
            <a:avLst/>
          </a:prstGeom>
          <a:noFill/>
        </p:spPr>
        <p:txBody>
          <a:bodyPr wrap="square" rtlCol="0">
            <a:spAutoFit/>
          </a:bodyPr>
          <a:lstStyle/>
          <a:p>
            <a:r>
              <a:rPr lang="en-US" altLang="zh-CN" dirty="0"/>
              <a:t>1. </a:t>
            </a:r>
            <a:r>
              <a:rPr lang="zh-CN" altLang="en-US" dirty="0"/>
              <a:t>最后结果有效果，怎样说明是上述知识融合人的作用还是知识选择策略的作用？ </a:t>
            </a:r>
          </a:p>
        </p:txBody>
      </p:sp>
      <p:sp>
        <p:nvSpPr>
          <p:cNvPr id="15" name="文本框 14">
            <a:extLst>
              <a:ext uri="{FF2B5EF4-FFF2-40B4-BE49-F238E27FC236}">
                <a16:creationId xmlns:a16="http://schemas.microsoft.com/office/drawing/2014/main" id="{6FCD0752-59D7-4122-B633-DC4F31F8DCFA}"/>
              </a:ext>
            </a:extLst>
          </p:cNvPr>
          <p:cNvSpPr txBox="1"/>
          <p:nvPr/>
        </p:nvSpPr>
        <p:spPr>
          <a:xfrm>
            <a:off x="2822046" y="5468651"/>
            <a:ext cx="8627829" cy="369332"/>
          </a:xfrm>
          <a:prstGeom prst="rect">
            <a:avLst/>
          </a:prstGeom>
          <a:noFill/>
        </p:spPr>
        <p:txBody>
          <a:bodyPr wrap="square" rtlCol="0">
            <a:spAutoFit/>
          </a:bodyPr>
          <a:lstStyle/>
          <a:p>
            <a:r>
              <a:rPr lang="en-US" altLang="zh-CN" dirty="0"/>
              <a:t>2. </a:t>
            </a:r>
            <a:r>
              <a:rPr lang="zh-CN" altLang="en-US" dirty="0"/>
              <a:t>结果好是因为知识选择的作用吗？ 控制变量法，也不是真正的完全说明问题</a:t>
            </a:r>
          </a:p>
        </p:txBody>
      </p:sp>
      <p:sp>
        <p:nvSpPr>
          <p:cNvPr id="16" name="文本框 15">
            <a:extLst>
              <a:ext uri="{FF2B5EF4-FFF2-40B4-BE49-F238E27FC236}">
                <a16:creationId xmlns:a16="http://schemas.microsoft.com/office/drawing/2014/main" id="{4D104CBA-AEDD-4E36-B83C-61E8F1342B93}"/>
              </a:ext>
            </a:extLst>
          </p:cNvPr>
          <p:cNvSpPr txBox="1"/>
          <p:nvPr/>
        </p:nvSpPr>
        <p:spPr>
          <a:xfrm>
            <a:off x="2869756" y="5811265"/>
            <a:ext cx="8627829" cy="646331"/>
          </a:xfrm>
          <a:prstGeom prst="rect">
            <a:avLst/>
          </a:prstGeom>
          <a:noFill/>
        </p:spPr>
        <p:txBody>
          <a:bodyPr wrap="square" rtlCol="0">
            <a:spAutoFit/>
          </a:bodyPr>
          <a:lstStyle/>
          <a:p>
            <a:r>
              <a:rPr lang="en-US" altLang="zh-CN" dirty="0"/>
              <a:t>3. </a:t>
            </a:r>
            <a:r>
              <a:rPr lang="zh-CN" altLang="en-US" dirty="0"/>
              <a:t>一些分析类的文章的思路</a:t>
            </a:r>
            <a:r>
              <a:rPr lang="en-US" altLang="zh-CN" dirty="0"/>
              <a:t>: 1)</a:t>
            </a:r>
            <a:r>
              <a:rPr lang="zh-CN" altLang="en-US" dirty="0"/>
              <a:t>对抗  </a:t>
            </a:r>
            <a:r>
              <a:rPr lang="en-US" altLang="zh-CN" dirty="0"/>
              <a:t>2)</a:t>
            </a:r>
            <a:r>
              <a:rPr lang="zh-CN" altLang="en-US" dirty="0"/>
              <a:t>进一步控制变量法证明    </a:t>
            </a:r>
            <a:r>
              <a:rPr lang="en-US" altLang="zh-CN" dirty="0"/>
              <a:t>3)</a:t>
            </a:r>
            <a:r>
              <a:rPr lang="zh-CN" altLang="en-US" dirty="0"/>
              <a:t>更换测试数据，偏向于针对某个专业问题</a:t>
            </a:r>
          </a:p>
        </p:txBody>
      </p:sp>
      <p:sp>
        <p:nvSpPr>
          <p:cNvPr id="19" name="文本框 18">
            <a:extLst>
              <a:ext uri="{FF2B5EF4-FFF2-40B4-BE49-F238E27FC236}">
                <a16:creationId xmlns:a16="http://schemas.microsoft.com/office/drawing/2014/main" id="{7B1F0C6D-F467-4686-951C-C40BF721CE8A}"/>
              </a:ext>
            </a:extLst>
          </p:cNvPr>
          <p:cNvSpPr txBox="1"/>
          <p:nvPr/>
        </p:nvSpPr>
        <p:spPr>
          <a:xfrm>
            <a:off x="7620000" y="3899836"/>
            <a:ext cx="1946745" cy="369332"/>
          </a:xfrm>
          <a:prstGeom prst="rect">
            <a:avLst/>
          </a:prstGeom>
          <a:noFill/>
        </p:spPr>
        <p:txBody>
          <a:bodyPr wrap="square" rtlCol="0">
            <a:spAutoFit/>
          </a:bodyPr>
          <a:lstStyle/>
          <a:p>
            <a:r>
              <a:rPr lang="zh-CN" altLang="en-US" dirty="0"/>
              <a:t>知识分布不同</a:t>
            </a:r>
          </a:p>
        </p:txBody>
      </p:sp>
      <p:sp>
        <p:nvSpPr>
          <p:cNvPr id="20" name="文本框 19">
            <a:extLst>
              <a:ext uri="{FF2B5EF4-FFF2-40B4-BE49-F238E27FC236}">
                <a16:creationId xmlns:a16="http://schemas.microsoft.com/office/drawing/2014/main" id="{04D02655-22DF-4C2A-82D0-80ECF2900E88}"/>
              </a:ext>
            </a:extLst>
          </p:cNvPr>
          <p:cNvSpPr txBox="1"/>
          <p:nvPr/>
        </p:nvSpPr>
        <p:spPr>
          <a:xfrm>
            <a:off x="7620000" y="3657947"/>
            <a:ext cx="1946745" cy="369332"/>
          </a:xfrm>
          <a:prstGeom prst="rect">
            <a:avLst/>
          </a:prstGeom>
          <a:noFill/>
        </p:spPr>
        <p:txBody>
          <a:bodyPr wrap="square" rtlCol="0">
            <a:spAutoFit/>
          </a:bodyPr>
          <a:lstStyle/>
          <a:p>
            <a:r>
              <a:rPr lang="zh-CN" altLang="en-US" dirty="0"/>
              <a:t>异构知识库</a:t>
            </a:r>
          </a:p>
        </p:txBody>
      </p:sp>
      <p:sp>
        <p:nvSpPr>
          <p:cNvPr id="21" name="文本框 20">
            <a:extLst>
              <a:ext uri="{FF2B5EF4-FFF2-40B4-BE49-F238E27FC236}">
                <a16:creationId xmlns:a16="http://schemas.microsoft.com/office/drawing/2014/main" id="{CFE57C53-5D67-46EF-8F2B-936EEC7241D4}"/>
              </a:ext>
            </a:extLst>
          </p:cNvPr>
          <p:cNvSpPr txBox="1"/>
          <p:nvPr/>
        </p:nvSpPr>
        <p:spPr>
          <a:xfrm>
            <a:off x="7620000" y="4158236"/>
            <a:ext cx="3567486" cy="369332"/>
          </a:xfrm>
          <a:prstGeom prst="rect">
            <a:avLst/>
          </a:prstGeom>
          <a:noFill/>
        </p:spPr>
        <p:txBody>
          <a:bodyPr wrap="square" rtlCol="0">
            <a:spAutoFit/>
          </a:bodyPr>
          <a:lstStyle/>
          <a:p>
            <a:r>
              <a:rPr lang="zh-CN" altLang="en-US" dirty="0"/>
              <a:t>知识与数据扮演角色不同</a:t>
            </a:r>
          </a:p>
        </p:txBody>
      </p:sp>
    </p:spTree>
    <p:extLst>
      <p:ext uri="{BB962C8B-B14F-4D97-AF65-F5344CB8AC3E}">
        <p14:creationId xmlns:p14="http://schemas.microsoft.com/office/powerpoint/2010/main" val="488009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C4320BE-2D84-4403-9D83-DB6C416F7D13}"/>
              </a:ext>
            </a:extLst>
          </p:cNvPr>
          <p:cNvSpPr/>
          <p:nvPr/>
        </p:nvSpPr>
        <p:spPr>
          <a:xfrm>
            <a:off x="71508" y="119471"/>
            <a:ext cx="2507418" cy="369332"/>
          </a:xfrm>
          <a:prstGeom prst="rect">
            <a:avLst/>
          </a:prstGeom>
          <a:ln>
            <a:solidFill>
              <a:srgbClr val="0070C0"/>
            </a:solidFill>
          </a:ln>
        </p:spPr>
        <p:txBody>
          <a:bodyPr wrap="none">
            <a:spAutoFit/>
          </a:bodyPr>
          <a:lstStyle/>
          <a:p>
            <a:r>
              <a:rPr lang="en-US" altLang="zh-CN" dirty="0"/>
              <a:t>5 Qualitative Evaluation</a:t>
            </a:r>
            <a:endParaRPr lang="zh-CN" altLang="en-US" dirty="0"/>
          </a:p>
        </p:txBody>
      </p:sp>
      <p:sp>
        <p:nvSpPr>
          <p:cNvPr id="3" name="矩形 2">
            <a:extLst>
              <a:ext uri="{FF2B5EF4-FFF2-40B4-BE49-F238E27FC236}">
                <a16:creationId xmlns:a16="http://schemas.microsoft.com/office/drawing/2014/main" id="{F2056EB3-0301-4225-8DF1-A69E41D0C107}"/>
              </a:ext>
            </a:extLst>
          </p:cNvPr>
          <p:cNvSpPr/>
          <p:nvPr/>
        </p:nvSpPr>
        <p:spPr>
          <a:xfrm>
            <a:off x="71508" y="488803"/>
            <a:ext cx="4113627" cy="923330"/>
          </a:xfrm>
          <a:prstGeom prst="rect">
            <a:avLst/>
          </a:prstGeom>
          <a:ln>
            <a:solidFill>
              <a:srgbClr val="0070C0"/>
            </a:solidFill>
          </a:ln>
        </p:spPr>
        <p:txBody>
          <a:bodyPr wrap="none">
            <a:spAutoFit/>
          </a:bodyPr>
          <a:lstStyle/>
          <a:p>
            <a:r>
              <a:rPr lang="en-US" altLang="zh-CN" dirty="0"/>
              <a:t>5.1 Human Solvability after the Ablation</a:t>
            </a:r>
          </a:p>
          <a:p>
            <a:pPr marL="285750" indent="-285750">
              <a:buFont typeface="Arial" panose="020B0604020202020204" pitchFamily="34" charset="0"/>
              <a:buChar char="•"/>
            </a:pPr>
            <a:r>
              <a:rPr lang="zh-CN" altLang="en-US" dirty="0"/>
              <a:t>动机</a:t>
            </a:r>
            <a:r>
              <a:rPr lang="en-US" altLang="zh-CN" dirty="0"/>
              <a:t>: </a:t>
            </a:r>
          </a:p>
          <a:p>
            <a:pPr marL="285750" indent="-285750">
              <a:buFont typeface="Arial" panose="020B0604020202020204" pitchFamily="34" charset="0"/>
              <a:buChar char="•"/>
            </a:pPr>
            <a:r>
              <a:rPr lang="zh-CN" altLang="en-US" dirty="0"/>
              <a:t>结果</a:t>
            </a:r>
            <a:r>
              <a:rPr lang="en-US" altLang="zh-CN" dirty="0"/>
              <a:t>:</a:t>
            </a:r>
            <a:endParaRPr lang="zh-CN" altLang="en-US" dirty="0"/>
          </a:p>
        </p:txBody>
      </p:sp>
      <p:sp>
        <p:nvSpPr>
          <p:cNvPr id="4" name="矩形 3">
            <a:extLst>
              <a:ext uri="{FF2B5EF4-FFF2-40B4-BE49-F238E27FC236}">
                <a16:creationId xmlns:a16="http://schemas.microsoft.com/office/drawing/2014/main" id="{1E6B31B2-8C01-48FB-94D2-46588664FCBD}"/>
              </a:ext>
            </a:extLst>
          </p:cNvPr>
          <p:cNvSpPr/>
          <p:nvPr/>
        </p:nvSpPr>
        <p:spPr>
          <a:xfrm>
            <a:off x="71508" y="1412133"/>
            <a:ext cx="4289957" cy="923330"/>
          </a:xfrm>
          <a:prstGeom prst="rect">
            <a:avLst/>
          </a:prstGeom>
          <a:ln>
            <a:solidFill>
              <a:srgbClr val="002060"/>
            </a:solidFill>
          </a:ln>
        </p:spPr>
        <p:txBody>
          <a:bodyPr wrap="none">
            <a:spAutoFit/>
          </a:bodyPr>
          <a:lstStyle/>
          <a:p>
            <a:r>
              <a:rPr lang="en-US" altLang="zh-CN" dirty="0"/>
              <a:t>5.2 </a:t>
            </a:r>
            <a:r>
              <a:rPr lang="en-US" altLang="zh-CN" dirty="0" err="1"/>
              <a:t>Reconstructability</a:t>
            </a:r>
            <a:r>
              <a:rPr lang="en-US" altLang="zh-CN" dirty="0"/>
              <a:t> of Ablated Features</a:t>
            </a:r>
          </a:p>
          <a:p>
            <a:pPr marL="285750" indent="-285750">
              <a:buFont typeface="Arial" panose="020B0604020202020204" pitchFamily="34" charset="0"/>
              <a:buChar char="•"/>
            </a:pPr>
            <a:r>
              <a:rPr lang="zh-CN" altLang="en-US" dirty="0"/>
              <a:t>动机</a:t>
            </a:r>
            <a:r>
              <a:rPr lang="en-US" altLang="zh-CN" dirty="0"/>
              <a:t>:</a:t>
            </a:r>
          </a:p>
          <a:p>
            <a:pPr marL="285750" indent="-285750">
              <a:buFont typeface="Arial" panose="020B0604020202020204" pitchFamily="34" charset="0"/>
              <a:buChar char="•"/>
            </a:pPr>
            <a:r>
              <a:rPr lang="zh-CN" altLang="en-US" dirty="0"/>
              <a:t>结果</a:t>
            </a:r>
            <a:r>
              <a:rPr lang="en-US" altLang="zh-CN" dirty="0"/>
              <a:t>:</a:t>
            </a:r>
            <a:endParaRPr lang="zh-CN" altLang="en-US" dirty="0"/>
          </a:p>
        </p:txBody>
      </p:sp>
      <p:sp>
        <p:nvSpPr>
          <p:cNvPr id="5" name="矩形 4">
            <a:extLst>
              <a:ext uri="{FF2B5EF4-FFF2-40B4-BE49-F238E27FC236}">
                <a16:creationId xmlns:a16="http://schemas.microsoft.com/office/drawing/2014/main" id="{86963498-3AA1-4E54-8AA5-0C75401AB8B6}"/>
              </a:ext>
            </a:extLst>
          </p:cNvPr>
          <p:cNvSpPr/>
          <p:nvPr/>
        </p:nvSpPr>
        <p:spPr>
          <a:xfrm>
            <a:off x="71508" y="2966038"/>
            <a:ext cx="6896440" cy="1754326"/>
          </a:xfrm>
          <a:prstGeom prst="rect">
            <a:avLst/>
          </a:prstGeom>
        </p:spPr>
        <p:txBody>
          <a:bodyPr wrap="none">
            <a:spAutoFit/>
          </a:bodyPr>
          <a:lstStyle/>
          <a:p>
            <a:r>
              <a:rPr lang="en-US" altLang="zh-CN" dirty="0"/>
              <a:t>6 Discussion:</a:t>
            </a:r>
            <a:r>
              <a:rPr lang="zh-CN" altLang="en-US" dirty="0"/>
              <a:t>  </a:t>
            </a:r>
            <a:r>
              <a:rPr lang="en-US" altLang="zh-CN" dirty="0"/>
              <a:t>MRC</a:t>
            </a:r>
            <a:r>
              <a:rPr lang="en-US" altLang="zh-CN" dirty="0">
                <a:sym typeface="Wingdings" panose="05000000000000000000" pitchFamily="2" charset="2"/>
              </a:rPr>
              <a:t>NLU benchmark</a:t>
            </a:r>
            <a:r>
              <a:rPr lang="zh-CN" altLang="en-US" dirty="0">
                <a:sym typeface="Wingdings" panose="05000000000000000000" pitchFamily="2" charset="2"/>
              </a:rPr>
              <a:t>的必备条件</a:t>
            </a:r>
            <a:endParaRPr lang="en-US" altLang="zh-CN" dirty="0">
              <a:sym typeface="Wingdings" panose="05000000000000000000" pitchFamily="2" charset="2"/>
            </a:endParaRPr>
          </a:p>
          <a:p>
            <a:br>
              <a:rPr lang="en-US" altLang="zh-CN" dirty="0">
                <a:sym typeface="Wingdings" panose="05000000000000000000" pitchFamily="2" charset="2"/>
              </a:rPr>
            </a:br>
            <a:r>
              <a:rPr lang="zh-CN" altLang="en-US" dirty="0">
                <a:sym typeface="Wingdings" panose="05000000000000000000" pitchFamily="2" charset="2"/>
              </a:rPr>
              <a:t>* </a:t>
            </a:r>
            <a:r>
              <a:rPr lang="en-US" altLang="zh-CN" dirty="0"/>
              <a:t>The control of question solvability</a:t>
            </a:r>
          </a:p>
          <a:p>
            <a:pPr marL="285750" indent="-285750">
              <a:buFont typeface="Arial" panose="020B0604020202020204" pitchFamily="34" charset="0"/>
              <a:buChar char="•"/>
            </a:pPr>
            <a:r>
              <a:rPr lang="en-US" altLang="zh-CN" dirty="0"/>
              <a:t>Comprehensiveness of requisite skills</a:t>
            </a:r>
          </a:p>
          <a:p>
            <a:pPr marL="742950" lvl="1" indent="-285750">
              <a:buFont typeface="Arial" panose="020B0604020202020204" pitchFamily="34" charset="0"/>
              <a:buChar char="•"/>
            </a:pPr>
            <a:r>
              <a:rPr lang="en-US" altLang="zh-CN" dirty="0"/>
              <a:t>Inner-sentence </a:t>
            </a:r>
          </a:p>
          <a:p>
            <a:pPr marL="742950" lvl="1" indent="-285750">
              <a:buFont typeface="Arial" panose="020B0604020202020204" pitchFamily="34" charset="0"/>
              <a:buChar char="•"/>
            </a:pPr>
            <a:r>
              <a:rPr lang="en-US" altLang="zh-CN" dirty="0"/>
              <a:t>Multiple-sentence levels</a:t>
            </a:r>
            <a:r>
              <a:rPr lang="zh-CN" altLang="en-US" dirty="0"/>
              <a:t>： 如 空间推理，词汇依赖因果推理</a:t>
            </a:r>
          </a:p>
        </p:txBody>
      </p:sp>
    </p:spTree>
    <p:extLst>
      <p:ext uri="{BB962C8B-B14F-4D97-AF65-F5344CB8AC3E}">
        <p14:creationId xmlns:p14="http://schemas.microsoft.com/office/powerpoint/2010/main" val="13614832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36F2627-97E3-4BD4-A54A-133E959A7460}"/>
              </a:ext>
            </a:extLst>
          </p:cNvPr>
          <p:cNvSpPr/>
          <p:nvPr/>
        </p:nvSpPr>
        <p:spPr>
          <a:xfrm>
            <a:off x="56141" y="1267199"/>
            <a:ext cx="6039859" cy="677108"/>
          </a:xfrm>
          <a:prstGeom prst="rect">
            <a:avLst/>
          </a:prstGeom>
        </p:spPr>
        <p:txBody>
          <a:bodyPr wrap="square">
            <a:spAutoFit/>
          </a:bodyPr>
          <a:lstStyle/>
          <a:p>
            <a:r>
              <a:rPr lang="zh-CN" altLang="en-US" sz="2000" b="1" dirty="0">
                <a:solidFill>
                  <a:srgbClr val="333333"/>
                </a:solidFill>
                <a:latin typeface="-apple-system-font"/>
              </a:rPr>
              <a:t>机器推理</a:t>
            </a:r>
            <a:r>
              <a:rPr lang="en-US" altLang="zh-CN" sz="2000" b="1" dirty="0">
                <a:solidFill>
                  <a:srgbClr val="333333"/>
                </a:solidFill>
                <a:latin typeface="-apple-system-font"/>
              </a:rPr>
              <a:t>(</a:t>
            </a:r>
            <a:r>
              <a:rPr lang="en-US" altLang="zh-CN" dirty="0">
                <a:solidFill>
                  <a:srgbClr val="333333"/>
                </a:solidFill>
                <a:latin typeface="-apple-system-font"/>
              </a:rPr>
              <a:t>Machine Reasoning)</a:t>
            </a:r>
            <a:r>
              <a:rPr lang="zh-CN" altLang="en-US" dirty="0">
                <a:solidFill>
                  <a:srgbClr val="333333"/>
                </a:solidFill>
                <a:latin typeface="-apple-system-font"/>
              </a:rPr>
              <a:t>是指基于</a:t>
            </a:r>
            <a:r>
              <a:rPr lang="zh-CN" altLang="en-US" b="1" dirty="0">
                <a:solidFill>
                  <a:srgbClr val="333333"/>
                </a:solidFill>
                <a:latin typeface="-apple-system-font"/>
              </a:rPr>
              <a:t>已有知识</a:t>
            </a:r>
            <a:r>
              <a:rPr lang="zh-CN" altLang="en-US" dirty="0">
                <a:solidFill>
                  <a:srgbClr val="333333"/>
                </a:solidFill>
                <a:latin typeface="-apple-system-font"/>
              </a:rPr>
              <a:t>对</a:t>
            </a:r>
            <a:r>
              <a:rPr lang="zh-CN" altLang="en-US" b="1" dirty="0">
                <a:solidFill>
                  <a:srgbClr val="333333"/>
                </a:solidFill>
                <a:latin typeface="-apple-system-font"/>
              </a:rPr>
              <a:t>未见问题</a:t>
            </a:r>
            <a:r>
              <a:rPr lang="zh-CN" altLang="en-US" dirty="0">
                <a:solidFill>
                  <a:srgbClr val="333333"/>
                </a:solidFill>
                <a:latin typeface="-apple-system-font"/>
              </a:rPr>
              <a:t>进行</a:t>
            </a:r>
            <a:r>
              <a:rPr lang="zh-CN" altLang="en-US" b="1" dirty="0">
                <a:solidFill>
                  <a:srgbClr val="333333"/>
                </a:solidFill>
                <a:latin typeface="-apple-system-font"/>
              </a:rPr>
              <a:t>理解和推断</a:t>
            </a:r>
            <a:r>
              <a:rPr lang="zh-CN" altLang="en-US" dirty="0">
                <a:solidFill>
                  <a:srgbClr val="333333"/>
                </a:solidFill>
                <a:latin typeface="-apple-system-font"/>
              </a:rPr>
              <a:t>，并</a:t>
            </a:r>
            <a:r>
              <a:rPr lang="zh-CN" altLang="en-US" b="1" dirty="0">
                <a:solidFill>
                  <a:srgbClr val="333333"/>
                </a:solidFill>
                <a:latin typeface="-apple-system-font"/>
              </a:rPr>
              <a:t>得出问题对应答案的过程      </a:t>
            </a:r>
            <a:r>
              <a:rPr lang="en-US" altLang="zh-CN" dirty="0">
                <a:solidFill>
                  <a:srgbClr val="333333"/>
                </a:solidFill>
                <a:latin typeface="-apple-system-font"/>
              </a:rPr>
              <a:t>--</a:t>
            </a:r>
            <a:r>
              <a:rPr lang="zh-CN" altLang="en-US" dirty="0">
                <a:solidFill>
                  <a:srgbClr val="333333"/>
                </a:solidFill>
                <a:latin typeface="-apple-system-font"/>
              </a:rPr>
              <a:t>周明</a:t>
            </a:r>
            <a:endParaRPr lang="zh-CN" altLang="en-US" dirty="0"/>
          </a:p>
        </p:txBody>
      </p:sp>
      <p:pic>
        <p:nvPicPr>
          <p:cNvPr id="6" name="图片 5">
            <a:extLst>
              <a:ext uri="{FF2B5EF4-FFF2-40B4-BE49-F238E27FC236}">
                <a16:creationId xmlns:a16="http://schemas.microsoft.com/office/drawing/2014/main" id="{ECAA4B64-CB70-4500-AE44-56170A6280DC}"/>
              </a:ext>
            </a:extLst>
          </p:cNvPr>
          <p:cNvPicPr>
            <a:picLocks noChangeAspect="1"/>
          </p:cNvPicPr>
          <p:nvPr/>
        </p:nvPicPr>
        <p:blipFill rotWithShape="1">
          <a:blip r:embed="rId2"/>
          <a:srcRect l="3879" r="5870"/>
          <a:stretch/>
        </p:blipFill>
        <p:spPr>
          <a:xfrm>
            <a:off x="122400" y="2044348"/>
            <a:ext cx="5510254" cy="2879472"/>
          </a:xfrm>
          <a:prstGeom prst="rect">
            <a:avLst/>
          </a:prstGeom>
        </p:spPr>
      </p:pic>
      <p:sp>
        <p:nvSpPr>
          <p:cNvPr id="7" name="文本框 6">
            <a:extLst>
              <a:ext uri="{FF2B5EF4-FFF2-40B4-BE49-F238E27FC236}">
                <a16:creationId xmlns:a16="http://schemas.microsoft.com/office/drawing/2014/main" id="{CBF02458-A32B-4D26-A400-8ED186C541A8}"/>
              </a:ext>
            </a:extLst>
          </p:cNvPr>
          <p:cNvSpPr txBox="1"/>
          <p:nvPr/>
        </p:nvSpPr>
        <p:spPr>
          <a:xfrm>
            <a:off x="6237558" y="3345714"/>
            <a:ext cx="1455089" cy="369332"/>
          </a:xfrm>
          <a:prstGeom prst="rect">
            <a:avLst/>
          </a:prstGeom>
          <a:solidFill>
            <a:srgbClr val="00B050"/>
          </a:solidFill>
        </p:spPr>
        <p:txBody>
          <a:bodyPr wrap="square" rtlCol="0">
            <a:spAutoFit/>
          </a:bodyPr>
          <a:lstStyle/>
          <a:p>
            <a:r>
              <a:rPr lang="zh-CN" altLang="en-US" dirty="0"/>
              <a:t>常识知识  </a:t>
            </a:r>
          </a:p>
        </p:txBody>
      </p:sp>
      <p:sp>
        <p:nvSpPr>
          <p:cNvPr id="8" name="文本框 7">
            <a:extLst>
              <a:ext uri="{FF2B5EF4-FFF2-40B4-BE49-F238E27FC236}">
                <a16:creationId xmlns:a16="http://schemas.microsoft.com/office/drawing/2014/main" id="{A8CF1EE2-A19C-41F3-8696-9F11B64DB50D}"/>
              </a:ext>
            </a:extLst>
          </p:cNvPr>
          <p:cNvSpPr txBox="1"/>
          <p:nvPr/>
        </p:nvSpPr>
        <p:spPr>
          <a:xfrm>
            <a:off x="6237557" y="3921296"/>
            <a:ext cx="1455089" cy="369332"/>
          </a:xfrm>
          <a:prstGeom prst="rect">
            <a:avLst/>
          </a:prstGeom>
          <a:solidFill>
            <a:srgbClr val="00B050"/>
          </a:solidFill>
        </p:spPr>
        <p:txBody>
          <a:bodyPr wrap="square" rtlCol="0">
            <a:spAutoFit/>
          </a:bodyPr>
          <a:lstStyle/>
          <a:p>
            <a:r>
              <a:rPr lang="zh-CN" altLang="en-US" dirty="0"/>
              <a:t>领域知识  </a:t>
            </a:r>
          </a:p>
        </p:txBody>
      </p:sp>
      <p:sp>
        <p:nvSpPr>
          <p:cNvPr id="9" name="文本框 8">
            <a:extLst>
              <a:ext uri="{FF2B5EF4-FFF2-40B4-BE49-F238E27FC236}">
                <a16:creationId xmlns:a16="http://schemas.microsoft.com/office/drawing/2014/main" id="{599A13F6-07F1-4234-8F64-AB30133156D2}"/>
              </a:ext>
            </a:extLst>
          </p:cNvPr>
          <p:cNvSpPr txBox="1"/>
          <p:nvPr/>
        </p:nvSpPr>
        <p:spPr>
          <a:xfrm>
            <a:off x="7311887" y="997712"/>
            <a:ext cx="3354124" cy="646331"/>
          </a:xfrm>
          <a:prstGeom prst="rect">
            <a:avLst/>
          </a:prstGeom>
          <a:solidFill>
            <a:srgbClr val="00B050"/>
          </a:solidFill>
        </p:spPr>
        <p:txBody>
          <a:bodyPr wrap="square" rtlCol="0">
            <a:spAutoFit/>
          </a:bodyPr>
          <a:lstStyle/>
          <a:p>
            <a:r>
              <a:rPr lang="zh-CN" altLang="en-US" dirty="0"/>
              <a:t>我自己侧重点在于 基于知识的语义推理  </a:t>
            </a:r>
          </a:p>
        </p:txBody>
      </p:sp>
      <p:sp>
        <p:nvSpPr>
          <p:cNvPr id="10" name="文本框 9">
            <a:extLst>
              <a:ext uri="{FF2B5EF4-FFF2-40B4-BE49-F238E27FC236}">
                <a16:creationId xmlns:a16="http://schemas.microsoft.com/office/drawing/2014/main" id="{8A189F68-5B85-4A54-B8C3-3DA59DD6C233}"/>
              </a:ext>
            </a:extLst>
          </p:cNvPr>
          <p:cNvSpPr txBox="1"/>
          <p:nvPr/>
        </p:nvSpPr>
        <p:spPr>
          <a:xfrm>
            <a:off x="7311887" y="1644043"/>
            <a:ext cx="3347499" cy="923330"/>
          </a:xfrm>
          <a:prstGeom prst="rect">
            <a:avLst/>
          </a:prstGeom>
          <a:noFill/>
        </p:spPr>
        <p:txBody>
          <a:bodyPr wrap="square" rtlCol="0">
            <a:spAutoFit/>
          </a:bodyPr>
          <a:lstStyle/>
          <a:p>
            <a:r>
              <a:rPr lang="zh-CN" altLang="en-US" dirty="0"/>
              <a:t>阅读理解中的推理</a:t>
            </a:r>
            <a:r>
              <a:rPr lang="en-US" altLang="zh-CN" dirty="0"/>
              <a:t>,</a:t>
            </a:r>
            <a:r>
              <a:rPr lang="zh-CN" altLang="en-US" dirty="0"/>
              <a:t>我的定义更偏向于 概率层面、相关性层面的推理。</a:t>
            </a:r>
          </a:p>
        </p:txBody>
      </p:sp>
      <p:sp>
        <p:nvSpPr>
          <p:cNvPr id="11" name="文本框 10">
            <a:extLst>
              <a:ext uri="{FF2B5EF4-FFF2-40B4-BE49-F238E27FC236}">
                <a16:creationId xmlns:a16="http://schemas.microsoft.com/office/drawing/2014/main" id="{BFA2AF54-75DA-4A3A-9DC7-D6F4E856FCAA}"/>
              </a:ext>
            </a:extLst>
          </p:cNvPr>
          <p:cNvSpPr txBox="1"/>
          <p:nvPr/>
        </p:nvSpPr>
        <p:spPr>
          <a:xfrm>
            <a:off x="122401" y="147508"/>
            <a:ext cx="6039859" cy="369332"/>
          </a:xfrm>
          <a:prstGeom prst="rect">
            <a:avLst/>
          </a:prstGeom>
          <a:noFill/>
        </p:spPr>
        <p:txBody>
          <a:bodyPr wrap="square" rtlCol="0">
            <a:spAutoFit/>
          </a:bodyPr>
          <a:lstStyle/>
          <a:p>
            <a:r>
              <a:rPr lang="zh-CN" altLang="en-US" dirty="0"/>
              <a:t>因果推理的研究是可以反馈到 </a:t>
            </a:r>
            <a:r>
              <a:rPr lang="en-US" altLang="zh-CN" dirty="0"/>
              <a:t>NLP</a:t>
            </a:r>
            <a:r>
              <a:rPr lang="zh-CN" altLang="en-US" dirty="0"/>
              <a:t>中的任务、推理能力</a:t>
            </a:r>
          </a:p>
        </p:txBody>
      </p:sp>
      <p:sp>
        <p:nvSpPr>
          <p:cNvPr id="12" name="文本框 11">
            <a:extLst>
              <a:ext uri="{FF2B5EF4-FFF2-40B4-BE49-F238E27FC236}">
                <a16:creationId xmlns:a16="http://schemas.microsoft.com/office/drawing/2014/main" id="{7233BCD8-2DDD-451E-9269-8287A34B6F5D}"/>
              </a:ext>
            </a:extLst>
          </p:cNvPr>
          <p:cNvSpPr txBox="1"/>
          <p:nvPr/>
        </p:nvSpPr>
        <p:spPr>
          <a:xfrm>
            <a:off x="324678" y="5246270"/>
            <a:ext cx="842838" cy="369332"/>
          </a:xfrm>
          <a:prstGeom prst="rect">
            <a:avLst/>
          </a:prstGeom>
          <a:solidFill>
            <a:srgbClr val="00B050"/>
          </a:solidFill>
        </p:spPr>
        <p:txBody>
          <a:bodyPr wrap="square" rtlCol="0">
            <a:spAutoFit/>
          </a:bodyPr>
          <a:lstStyle/>
          <a:p>
            <a:r>
              <a:rPr lang="en-US" altLang="zh-CN" dirty="0"/>
              <a:t>LMLA</a:t>
            </a:r>
            <a:endParaRPr lang="zh-CN" altLang="en-US" dirty="0"/>
          </a:p>
        </p:txBody>
      </p:sp>
      <p:sp>
        <p:nvSpPr>
          <p:cNvPr id="13" name="文本框 12">
            <a:extLst>
              <a:ext uri="{FF2B5EF4-FFF2-40B4-BE49-F238E27FC236}">
                <a16:creationId xmlns:a16="http://schemas.microsoft.com/office/drawing/2014/main" id="{19E515D1-8402-400E-87D8-43310AEC6FF0}"/>
              </a:ext>
            </a:extLst>
          </p:cNvPr>
          <p:cNvSpPr txBox="1"/>
          <p:nvPr/>
        </p:nvSpPr>
        <p:spPr>
          <a:xfrm>
            <a:off x="1334494" y="5232051"/>
            <a:ext cx="5510254" cy="369332"/>
          </a:xfrm>
          <a:prstGeom prst="rect">
            <a:avLst/>
          </a:prstGeom>
          <a:noFill/>
        </p:spPr>
        <p:txBody>
          <a:bodyPr wrap="square" rtlCol="0">
            <a:spAutoFit/>
          </a:bodyPr>
          <a:lstStyle/>
          <a:p>
            <a:r>
              <a:rPr lang="zh-CN" altLang="en-US" dirty="0"/>
              <a:t>预训练语言模型中是否含有知识？  是否可以代替</a:t>
            </a:r>
            <a:r>
              <a:rPr lang="en-US" altLang="zh-CN" dirty="0"/>
              <a:t>KB? </a:t>
            </a:r>
            <a:endParaRPr lang="zh-CN" altLang="en-US" dirty="0"/>
          </a:p>
        </p:txBody>
      </p:sp>
      <p:sp>
        <p:nvSpPr>
          <p:cNvPr id="14" name="文本框 13">
            <a:extLst>
              <a:ext uri="{FF2B5EF4-FFF2-40B4-BE49-F238E27FC236}">
                <a16:creationId xmlns:a16="http://schemas.microsoft.com/office/drawing/2014/main" id="{118E4446-2449-4375-AEAF-B912CD5A3962}"/>
              </a:ext>
            </a:extLst>
          </p:cNvPr>
          <p:cNvSpPr txBox="1"/>
          <p:nvPr/>
        </p:nvSpPr>
        <p:spPr>
          <a:xfrm>
            <a:off x="283296" y="5917189"/>
            <a:ext cx="2499661" cy="369332"/>
          </a:xfrm>
          <a:prstGeom prst="rect">
            <a:avLst/>
          </a:prstGeom>
          <a:solidFill>
            <a:srgbClr val="00B050"/>
          </a:solidFill>
        </p:spPr>
        <p:txBody>
          <a:bodyPr wrap="square" rtlCol="0">
            <a:spAutoFit/>
          </a:bodyPr>
          <a:lstStyle/>
          <a:p>
            <a:r>
              <a:rPr lang="zh-CN" altLang="en-US" dirty="0"/>
              <a:t>后面几篇探究的工作</a:t>
            </a:r>
          </a:p>
        </p:txBody>
      </p:sp>
    </p:spTree>
    <p:extLst>
      <p:ext uri="{BB962C8B-B14F-4D97-AF65-F5344CB8AC3E}">
        <p14:creationId xmlns:p14="http://schemas.microsoft.com/office/powerpoint/2010/main" val="443553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BFAE8FE-FC2B-4A65-9898-0234C3803778}"/>
              </a:ext>
            </a:extLst>
          </p:cNvPr>
          <p:cNvSpPr txBox="1"/>
          <p:nvPr/>
        </p:nvSpPr>
        <p:spPr>
          <a:xfrm>
            <a:off x="1025718" y="691763"/>
            <a:ext cx="4675367" cy="369332"/>
          </a:xfrm>
          <a:prstGeom prst="rect">
            <a:avLst/>
          </a:prstGeom>
          <a:noFill/>
        </p:spPr>
        <p:txBody>
          <a:bodyPr wrap="square" rtlCol="0">
            <a:spAutoFit/>
          </a:bodyPr>
          <a:lstStyle/>
          <a:p>
            <a:r>
              <a:rPr lang="zh-CN" altLang="en-US" dirty="0"/>
              <a:t>工具</a:t>
            </a:r>
            <a:r>
              <a:rPr lang="en-US" altLang="zh-CN" dirty="0"/>
              <a:t>: CNN</a:t>
            </a:r>
            <a:r>
              <a:rPr lang="zh-CN" altLang="en-US" dirty="0"/>
              <a:t>、</a:t>
            </a:r>
            <a:r>
              <a:rPr lang="en-US" altLang="zh-CN" dirty="0"/>
              <a:t>RNN</a:t>
            </a:r>
            <a:r>
              <a:rPr lang="zh-CN" altLang="en-US" dirty="0"/>
              <a:t>、</a:t>
            </a:r>
            <a:r>
              <a:rPr lang="en-US" altLang="zh-CN" dirty="0"/>
              <a:t>transformer</a:t>
            </a:r>
            <a:r>
              <a:rPr lang="zh-CN" altLang="en-US" dirty="0"/>
              <a:t>、</a:t>
            </a:r>
            <a:r>
              <a:rPr lang="en-US" altLang="zh-CN" dirty="0"/>
              <a:t>GCN</a:t>
            </a:r>
            <a:endParaRPr lang="zh-CN" altLang="en-US" dirty="0"/>
          </a:p>
        </p:txBody>
      </p:sp>
      <p:sp>
        <p:nvSpPr>
          <p:cNvPr id="4" name="文本框 3">
            <a:extLst>
              <a:ext uri="{FF2B5EF4-FFF2-40B4-BE49-F238E27FC236}">
                <a16:creationId xmlns:a16="http://schemas.microsoft.com/office/drawing/2014/main" id="{FACBBD59-86B3-48CF-9EE4-E800CA1C3E0F}"/>
              </a:ext>
            </a:extLst>
          </p:cNvPr>
          <p:cNvSpPr txBox="1"/>
          <p:nvPr/>
        </p:nvSpPr>
        <p:spPr>
          <a:xfrm>
            <a:off x="596349" y="1900361"/>
            <a:ext cx="6106601" cy="923330"/>
          </a:xfrm>
          <a:prstGeom prst="rect">
            <a:avLst/>
          </a:prstGeom>
          <a:noFill/>
        </p:spPr>
        <p:txBody>
          <a:bodyPr wrap="square" rtlCol="0">
            <a:spAutoFit/>
          </a:bodyPr>
          <a:lstStyle/>
          <a:p>
            <a:r>
              <a:rPr lang="en-US" altLang="zh-CN" dirty="0"/>
              <a:t>Attention</a:t>
            </a:r>
            <a:r>
              <a:rPr lang="zh-CN" altLang="en-US" dirty="0"/>
              <a:t>机制</a:t>
            </a:r>
            <a:br>
              <a:rPr lang="en-US" altLang="zh-CN" dirty="0"/>
            </a:br>
            <a:r>
              <a:rPr lang="en-US" altLang="zh-CN" dirty="0"/>
              <a:t>Memory</a:t>
            </a:r>
            <a:r>
              <a:rPr lang="zh-CN" altLang="en-US" dirty="0"/>
              <a:t>机制</a:t>
            </a:r>
            <a:br>
              <a:rPr lang="en-US" altLang="zh-CN" dirty="0"/>
            </a:br>
            <a:r>
              <a:rPr lang="zh-CN" altLang="en-US" dirty="0"/>
              <a:t>门控机制</a:t>
            </a:r>
          </a:p>
        </p:txBody>
      </p:sp>
    </p:spTree>
    <p:extLst>
      <p:ext uri="{BB962C8B-B14F-4D97-AF65-F5344CB8AC3E}">
        <p14:creationId xmlns:p14="http://schemas.microsoft.com/office/powerpoint/2010/main" val="2488162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8A36E34-EB1B-4310-B007-B11F10EEFA34}"/>
              </a:ext>
            </a:extLst>
          </p:cNvPr>
          <p:cNvSpPr txBox="1"/>
          <p:nvPr/>
        </p:nvSpPr>
        <p:spPr>
          <a:xfrm>
            <a:off x="119270" y="127220"/>
            <a:ext cx="3260035" cy="369332"/>
          </a:xfrm>
          <a:prstGeom prst="rect">
            <a:avLst/>
          </a:prstGeom>
          <a:noFill/>
        </p:spPr>
        <p:txBody>
          <a:bodyPr wrap="square" rtlCol="0">
            <a:spAutoFit/>
          </a:bodyPr>
          <a:lstStyle/>
          <a:p>
            <a:r>
              <a:rPr lang="zh-CN" altLang="en-US" dirty="0"/>
              <a:t>微软的几篇机器推理的工作</a:t>
            </a:r>
          </a:p>
        </p:txBody>
      </p:sp>
      <p:pic>
        <p:nvPicPr>
          <p:cNvPr id="5" name="图片 4">
            <a:extLst>
              <a:ext uri="{FF2B5EF4-FFF2-40B4-BE49-F238E27FC236}">
                <a16:creationId xmlns:a16="http://schemas.microsoft.com/office/drawing/2014/main" id="{52009876-4FF5-4D3F-A343-ABBB6D492890}"/>
              </a:ext>
            </a:extLst>
          </p:cNvPr>
          <p:cNvPicPr>
            <a:picLocks noChangeAspect="1"/>
          </p:cNvPicPr>
          <p:nvPr/>
        </p:nvPicPr>
        <p:blipFill>
          <a:blip r:embed="rId2"/>
          <a:stretch>
            <a:fillRect/>
          </a:stretch>
        </p:blipFill>
        <p:spPr>
          <a:xfrm>
            <a:off x="119270" y="2140889"/>
            <a:ext cx="3971925" cy="3028950"/>
          </a:xfrm>
          <a:prstGeom prst="rect">
            <a:avLst/>
          </a:prstGeom>
        </p:spPr>
      </p:pic>
      <p:pic>
        <p:nvPicPr>
          <p:cNvPr id="6" name="图片 5">
            <a:extLst>
              <a:ext uri="{FF2B5EF4-FFF2-40B4-BE49-F238E27FC236}">
                <a16:creationId xmlns:a16="http://schemas.microsoft.com/office/drawing/2014/main" id="{3E186200-4819-47FF-B3E8-ABE9FCC52C29}"/>
              </a:ext>
            </a:extLst>
          </p:cNvPr>
          <p:cNvPicPr>
            <a:picLocks noChangeAspect="1"/>
          </p:cNvPicPr>
          <p:nvPr/>
        </p:nvPicPr>
        <p:blipFill>
          <a:blip r:embed="rId3"/>
          <a:stretch>
            <a:fillRect/>
          </a:stretch>
        </p:blipFill>
        <p:spPr>
          <a:xfrm>
            <a:off x="119270" y="874427"/>
            <a:ext cx="3531216" cy="1099806"/>
          </a:xfrm>
          <a:prstGeom prst="rect">
            <a:avLst/>
          </a:prstGeom>
        </p:spPr>
      </p:pic>
      <p:pic>
        <p:nvPicPr>
          <p:cNvPr id="7" name="图片 6">
            <a:extLst>
              <a:ext uri="{FF2B5EF4-FFF2-40B4-BE49-F238E27FC236}">
                <a16:creationId xmlns:a16="http://schemas.microsoft.com/office/drawing/2014/main" id="{3D4E06EB-EDE6-45C9-9F38-25AA33DB73DD}"/>
              </a:ext>
            </a:extLst>
          </p:cNvPr>
          <p:cNvPicPr>
            <a:picLocks noChangeAspect="1"/>
          </p:cNvPicPr>
          <p:nvPr/>
        </p:nvPicPr>
        <p:blipFill>
          <a:blip r:embed="rId4"/>
          <a:stretch>
            <a:fillRect/>
          </a:stretch>
        </p:blipFill>
        <p:spPr>
          <a:xfrm>
            <a:off x="4335738" y="641396"/>
            <a:ext cx="3142338" cy="2315817"/>
          </a:xfrm>
          <a:prstGeom prst="rect">
            <a:avLst/>
          </a:prstGeom>
        </p:spPr>
      </p:pic>
      <p:pic>
        <p:nvPicPr>
          <p:cNvPr id="8" name="图片 7">
            <a:extLst>
              <a:ext uri="{FF2B5EF4-FFF2-40B4-BE49-F238E27FC236}">
                <a16:creationId xmlns:a16="http://schemas.microsoft.com/office/drawing/2014/main" id="{D6B86D82-8C81-4739-B819-A42AADEC3E0E}"/>
              </a:ext>
            </a:extLst>
          </p:cNvPr>
          <p:cNvPicPr>
            <a:picLocks noChangeAspect="1"/>
          </p:cNvPicPr>
          <p:nvPr/>
        </p:nvPicPr>
        <p:blipFill>
          <a:blip r:embed="rId5"/>
          <a:stretch>
            <a:fillRect/>
          </a:stretch>
        </p:blipFill>
        <p:spPr>
          <a:xfrm>
            <a:off x="4091195" y="3190461"/>
            <a:ext cx="3264008" cy="2496006"/>
          </a:xfrm>
          <a:prstGeom prst="rect">
            <a:avLst/>
          </a:prstGeom>
        </p:spPr>
      </p:pic>
      <p:pic>
        <p:nvPicPr>
          <p:cNvPr id="9" name="图片 8">
            <a:extLst>
              <a:ext uri="{FF2B5EF4-FFF2-40B4-BE49-F238E27FC236}">
                <a16:creationId xmlns:a16="http://schemas.microsoft.com/office/drawing/2014/main" id="{A77A8D02-6704-4A1F-A104-35E496D45F16}"/>
              </a:ext>
            </a:extLst>
          </p:cNvPr>
          <p:cNvPicPr>
            <a:picLocks noChangeAspect="1"/>
          </p:cNvPicPr>
          <p:nvPr/>
        </p:nvPicPr>
        <p:blipFill>
          <a:blip r:embed="rId6"/>
          <a:stretch>
            <a:fillRect/>
          </a:stretch>
        </p:blipFill>
        <p:spPr>
          <a:xfrm>
            <a:off x="7722619" y="1458123"/>
            <a:ext cx="2977892" cy="3220113"/>
          </a:xfrm>
          <a:prstGeom prst="rect">
            <a:avLst/>
          </a:prstGeom>
        </p:spPr>
      </p:pic>
    </p:spTree>
    <p:extLst>
      <p:ext uri="{BB962C8B-B14F-4D97-AF65-F5344CB8AC3E}">
        <p14:creationId xmlns:p14="http://schemas.microsoft.com/office/powerpoint/2010/main" val="1218985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56D49C3-43E0-4656-8475-9B51347C1984}"/>
              </a:ext>
            </a:extLst>
          </p:cNvPr>
          <p:cNvPicPr>
            <a:picLocks noChangeAspect="1"/>
          </p:cNvPicPr>
          <p:nvPr/>
        </p:nvPicPr>
        <p:blipFill>
          <a:blip r:embed="rId2"/>
          <a:stretch>
            <a:fillRect/>
          </a:stretch>
        </p:blipFill>
        <p:spPr>
          <a:xfrm>
            <a:off x="58269" y="62492"/>
            <a:ext cx="5118030" cy="2203629"/>
          </a:xfrm>
          <a:prstGeom prst="rect">
            <a:avLst/>
          </a:prstGeom>
        </p:spPr>
      </p:pic>
      <p:pic>
        <p:nvPicPr>
          <p:cNvPr id="3" name="图片 2">
            <a:extLst>
              <a:ext uri="{FF2B5EF4-FFF2-40B4-BE49-F238E27FC236}">
                <a16:creationId xmlns:a16="http://schemas.microsoft.com/office/drawing/2014/main" id="{F50D36DE-9BCB-4761-B22D-835B7B23D984}"/>
              </a:ext>
            </a:extLst>
          </p:cNvPr>
          <p:cNvPicPr>
            <a:picLocks noChangeAspect="1"/>
          </p:cNvPicPr>
          <p:nvPr/>
        </p:nvPicPr>
        <p:blipFill>
          <a:blip r:embed="rId3"/>
          <a:stretch>
            <a:fillRect/>
          </a:stretch>
        </p:blipFill>
        <p:spPr>
          <a:xfrm>
            <a:off x="272209" y="3644222"/>
            <a:ext cx="4969317" cy="1956584"/>
          </a:xfrm>
          <a:prstGeom prst="rect">
            <a:avLst/>
          </a:prstGeom>
        </p:spPr>
      </p:pic>
      <p:pic>
        <p:nvPicPr>
          <p:cNvPr id="4" name="图片 3">
            <a:extLst>
              <a:ext uri="{FF2B5EF4-FFF2-40B4-BE49-F238E27FC236}">
                <a16:creationId xmlns:a16="http://schemas.microsoft.com/office/drawing/2014/main" id="{16715D20-6F56-4A2B-9B1F-948E0841C76F}"/>
              </a:ext>
            </a:extLst>
          </p:cNvPr>
          <p:cNvPicPr>
            <a:picLocks noChangeAspect="1"/>
          </p:cNvPicPr>
          <p:nvPr/>
        </p:nvPicPr>
        <p:blipFill>
          <a:blip r:embed="rId4"/>
          <a:stretch>
            <a:fillRect/>
          </a:stretch>
        </p:blipFill>
        <p:spPr>
          <a:xfrm>
            <a:off x="6950476" y="3398551"/>
            <a:ext cx="4238625" cy="2447925"/>
          </a:xfrm>
          <a:prstGeom prst="rect">
            <a:avLst/>
          </a:prstGeom>
        </p:spPr>
      </p:pic>
      <p:pic>
        <p:nvPicPr>
          <p:cNvPr id="5" name="图片 4">
            <a:extLst>
              <a:ext uri="{FF2B5EF4-FFF2-40B4-BE49-F238E27FC236}">
                <a16:creationId xmlns:a16="http://schemas.microsoft.com/office/drawing/2014/main" id="{B9BAB624-BDE2-4B16-B7E9-D166A401593A}"/>
              </a:ext>
            </a:extLst>
          </p:cNvPr>
          <p:cNvPicPr>
            <a:picLocks noChangeAspect="1"/>
          </p:cNvPicPr>
          <p:nvPr/>
        </p:nvPicPr>
        <p:blipFill>
          <a:blip r:embed="rId5"/>
          <a:stretch>
            <a:fillRect/>
          </a:stretch>
        </p:blipFill>
        <p:spPr>
          <a:xfrm>
            <a:off x="6950476" y="540691"/>
            <a:ext cx="3373672" cy="2888309"/>
          </a:xfrm>
          <a:prstGeom prst="rect">
            <a:avLst/>
          </a:prstGeom>
        </p:spPr>
      </p:pic>
    </p:spTree>
    <p:extLst>
      <p:ext uri="{BB962C8B-B14F-4D97-AF65-F5344CB8AC3E}">
        <p14:creationId xmlns:p14="http://schemas.microsoft.com/office/powerpoint/2010/main" val="1178315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67E28B4-A8BB-4392-A9E6-DA5824E1CB4C}"/>
              </a:ext>
            </a:extLst>
          </p:cNvPr>
          <p:cNvPicPr>
            <a:picLocks noChangeAspect="1"/>
          </p:cNvPicPr>
          <p:nvPr/>
        </p:nvPicPr>
        <p:blipFill>
          <a:blip r:embed="rId2"/>
          <a:stretch>
            <a:fillRect/>
          </a:stretch>
        </p:blipFill>
        <p:spPr>
          <a:xfrm>
            <a:off x="598956" y="337516"/>
            <a:ext cx="6048375" cy="1809750"/>
          </a:xfrm>
          <a:prstGeom prst="rect">
            <a:avLst/>
          </a:prstGeom>
        </p:spPr>
      </p:pic>
      <p:pic>
        <p:nvPicPr>
          <p:cNvPr id="3" name="图片 2">
            <a:extLst>
              <a:ext uri="{FF2B5EF4-FFF2-40B4-BE49-F238E27FC236}">
                <a16:creationId xmlns:a16="http://schemas.microsoft.com/office/drawing/2014/main" id="{CDFA5A8E-C35F-4103-905C-FCBBF8E03E76}"/>
              </a:ext>
            </a:extLst>
          </p:cNvPr>
          <p:cNvPicPr>
            <a:picLocks noChangeAspect="1"/>
          </p:cNvPicPr>
          <p:nvPr/>
        </p:nvPicPr>
        <p:blipFill>
          <a:blip r:embed="rId3"/>
          <a:stretch>
            <a:fillRect/>
          </a:stretch>
        </p:blipFill>
        <p:spPr>
          <a:xfrm>
            <a:off x="598956" y="2147266"/>
            <a:ext cx="3914775" cy="1962150"/>
          </a:xfrm>
          <a:prstGeom prst="rect">
            <a:avLst/>
          </a:prstGeom>
        </p:spPr>
      </p:pic>
      <p:pic>
        <p:nvPicPr>
          <p:cNvPr id="4" name="图片 3">
            <a:extLst>
              <a:ext uri="{FF2B5EF4-FFF2-40B4-BE49-F238E27FC236}">
                <a16:creationId xmlns:a16="http://schemas.microsoft.com/office/drawing/2014/main" id="{CF24879E-65E2-405C-8408-8A22FE21961C}"/>
              </a:ext>
            </a:extLst>
          </p:cNvPr>
          <p:cNvPicPr>
            <a:picLocks noChangeAspect="1"/>
          </p:cNvPicPr>
          <p:nvPr/>
        </p:nvPicPr>
        <p:blipFill>
          <a:blip r:embed="rId4"/>
          <a:stretch>
            <a:fillRect/>
          </a:stretch>
        </p:blipFill>
        <p:spPr>
          <a:xfrm>
            <a:off x="1403157" y="4189841"/>
            <a:ext cx="9163050" cy="2219325"/>
          </a:xfrm>
          <a:prstGeom prst="rect">
            <a:avLst/>
          </a:prstGeom>
        </p:spPr>
      </p:pic>
    </p:spTree>
    <p:extLst>
      <p:ext uri="{BB962C8B-B14F-4D97-AF65-F5344CB8AC3E}">
        <p14:creationId xmlns:p14="http://schemas.microsoft.com/office/powerpoint/2010/main" val="7487949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9F06823-C143-4695-A6B1-936B62F022C0}"/>
              </a:ext>
            </a:extLst>
          </p:cNvPr>
          <p:cNvPicPr>
            <a:picLocks noChangeAspect="1"/>
          </p:cNvPicPr>
          <p:nvPr/>
        </p:nvPicPr>
        <p:blipFill>
          <a:blip r:embed="rId2"/>
          <a:stretch>
            <a:fillRect/>
          </a:stretch>
        </p:blipFill>
        <p:spPr>
          <a:xfrm>
            <a:off x="233818" y="213775"/>
            <a:ext cx="6762750" cy="2152650"/>
          </a:xfrm>
          <a:prstGeom prst="rect">
            <a:avLst/>
          </a:prstGeom>
        </p:spPr>
      </p:pic>
      <p:pic>
        <p:nvPicPr>
          <p:cNvPr id="3" name="图片 2">
            <a:extLst>
              <a:ext uri="{FF2B5EF4-FFF2-40B4-BE49-F238E27FC236}">
                <a16:creationId xmlns:a16="http://schemas.microsoft.com/office/drawing/2014/main" id="{A8C12EC1-7895-4CAE-A426-1CFAEE23F8A0}"/>
              </a:ext>
            </a:extLst>
          </p:cNvPr>
          <p:cNvPicPr>
            <a:picLocks noChangeAspect="1"/>
          </p:cNvPicPr>
          <p:nvPr/>
        </p:nvPicPr>
        <p:blipFill>
          <a:blip r:embed="rId3"/>
          <a:stretch>
            <a:fillRect/>
          </a:stretch>
        </p:blipFill>
        <p:spPr>
          <a:xfrm>
            <a:off x="588148" y="2424651"/>
            <a:ext cx="4591050" cy="4133850"/>
          </a:xfrm>
          <a:prstGeom prst="rect">
            <a:avLst/>
          </a:prstGeom>
        </p:spPr>
      </p:pic>
      <p:pic>
        <p:nvPicPr>
          <p:cNvPr id="4" name="图片 3">
            <a:extLst>
              <a:ext uri="{FF2B5EF4-FFF2-40B4-BE49-F238E27FC236}">
                <a16:creationId xmlns:a16="http://schemas.microsoft.com/office/drawing/2014/main" id="{98876E5E-B269-4987-B417-D43AD6798725}"/>
              </a:ext>
            </a:extLst>
          </p:cNvPr>
          <p:cNvPicPr>
            <a:picLocks noChangeAspect="1"/>
          </p:cNvPicPr>
          <p:nvPr/>
        </p:nvPicPr>
        <p:blipFill>
          <a:blip r:embed="rId4"/>
          <a:stretch>
            <a:fillRect/>
          </a:stretch>
        </p:blipFill>
        <p:spPr>
          <a:xfrm>
            <a:off x="5886988" y="2909307"/>
            <a:ext cx="4695825" cy="2200275"/>
          </a:xfrm>
          <a:prstGeom prst="rect">
            <a:avLst/>
          </a:prstGeom>
        </p:spPr>
      </p:pic>
    </p:spTree>
    <p:extLst>
      <p:ext uri="{BB962C8B-B14F-4D97-AF65-F5344CB8AC3E}">
        <p14:creationId xmlns:p14="http://schemas.microsoft.com/office/powerpoint/2010/main" val="15310423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A1050E0-6898-4FDE-A53C-29AAA41F2B07}"/>
              </a:ext>
            </a:extLst>
          </p:cNvPr>
          <p:cNvPicPr>
            <a:picLocks noChangeAspect="1"/>
          </p:cNvPicPr>
          <p:nvPr/>
        </p:nvPicPr>
        <p:blipFill>
          <a:blip r:embed="rId2"/>
          <a:stretch>
            <a:fillRect/>
          </a:stretch>
        </p:blipFill>
        <p:spPr>
          <a:xfrm>
            <a:off x="258293" y="164161"/>
            <a:ext cx="5648325" cy="1790700"/>
          </a:xfrm>
          <a:prstGeom prst="rect">
            <a:avLst/>
          </a:prstGeom>
        </p:spPr>
      </p:pic>
      <p:pic>
        <p:nvPicPr>
          <p:cNvPr id="3" name="图片 2">
            <a:extLst>
              <a:ext uri="{FF2B5EF4-FFF2-40B4-BE49-F238E27FC236}">
                <a16:creationId xmlns:a16="http://schemas.microsoft.com/office/drawing/2014/main" id="{48D3CA42-891C-45E0-B05B-0BE27B6A88D3}"/>
              </a:ext>
            </a:extLst>
          </p:cNvPr>
          <p:cNvPicPr>
            <a:picLocks noChangeAspect="1"/>
          </p:cNvPicPr>
          <p:nvPr/>
        </p:nvPicPr>
        <p:blipFill>
          <a:blip r:embed="rId3"/>
          <a:stretch>
            <a:fillRect/>
          </a:stretch>
        </p:blipFill>
        <p:spPr>
          <a:xfrm>
            <a:off x="398104" y="2711478"/>
            <a:ext cx="3667125" cy="3295650"/>
          </a:xfrm>
          <a:prstGeom prst="rect">
            <a:avLst/>
          </a:prstGeom>
        </p:spPr>
      </p:pic>
      <p:pic>
        <p:nvPicPr>
          <p:cNvPr id="4" name="图片 3">
            <a:extLst>
              <a:ext uri="{FF2B5EF4-FFF2-40B4-BE49-F238E27FC236}">
                <a16:creationId xmlns:a16="http://schemas.microsoft.com/office/drawing/2014/main" id="{93BC87FE-743F-451F-97AB-FB90C5FCA0DA}"/>
              </a:ext>
            </a:extLst>
          </p:cNvPr>
          <p:cNvPicPr>
            <a:picLocks noChangeAspect="1"/>
          </p:cNvPicPr>
          <p:nvPr/>
        </p:nvPicPr>
        <p:blipFill>
          <a:blip r:embed="rId4"/>
          <a:stretch>
            <a:fillRect/>
          </a:stretch>
        </p:blipFill>
        <p:spPr>
          <a:xfrm>
            <a:off x="6372846" y="346350"/>
            <a:ext cx="4480685" cy="3475742"/>
          </a:xfrm>
          <a:prstGeom prst="rect">
            <a:avLst/>
          </a:prstGeom>
        </p:spPr>
      </p:pic>
      <p:pic>
        <p:nvPicPr>
          <p:cNvPr id="5" name="图片 4">
            <a:extLst>
              <a:ext uri="{FF2B5EF4-FFF2-40B4-BE49-F238E27FC236}">
                <a16:creationId xmlns:a16="http://schemas.microsoft.com/office/drawing/2014/main" id="{5B154DF7-E24B-435F-99D6-754866E47879}"/>
              </a:ext>
            </a:extLst>
          </p:cNvPr>
          <p:cNvPicPr>
            <a:picLocks noChangeAspect="1"/>
          </p:cNvPicPr>
          <p:nvPr/>
        </p:nvPicPr>
        <p:blipFill>
          <a:blip r:embed="rId5"/>
          <a:stretch>
            <a:fillRect/>
          </a:stretch>
        </p:blipFill>
        <p:spPr>
          <a:xfrm>
            <a:off x="5017107" y="3949503"/>
            <a:ext cx="6027254" cy="2562147"/>
          </a:xfrm>
          <a:prstGeom prst="rect">
            <a:avLst/>
          </a:prstGeom>
        </p:spPr>
      </p:pic>
    </p:spTree>
    <p:extLst>
      <p:ext uri="{BB962C8B-B14F-4D97-AF65-F5344CB8AC3E}">
        <p14:creationId xmlns:p14="http://schemas.microsoft.com/office/powerpoint/2010/main" val="2488484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99D3C06-C760-4582-B669-DFB55F3080F2}"/>
              </a:ext>
            </a:extLst>
          </p:cNvPr>
          <p:cNvPicPr>
            <a:picLocks noChangeAspect="1"/>
          </p:cNvPicPr>
          <p:nvPr/>
        </p:nvPicPr>
        <p:blipFill>
          <a:blip r:embed="rId2"/>
          <a:stretch>
            <a:fillRect/>
          </a:stretch>
        </p:blipFill>
        <p:spPr>
          <a:xfrm>
            <a:off x="279537" y="0"/>
            <a:ext cx="5588526" cy="1694881"/>
          </a:xfrm>
          <a:prstGeom prst="rect">
            <a:avLst/>
          </a:prstGeom>
        </p:spPr>
      </p:pic>
      <p:pic>
        <p:nvPicPr>
          <p:cNvPr id="3" name="图片 2">
            <a:extLst>
              <a:ext uri="{FF2B5EF4-FFF2-40B4-BE49-F238E27FC236}">
                <a16:creationId xmlns:a16="http://schemas.microsoft.com/office/drawing/2014/main" id="{143EDFCF-40C8-45C2-8E9C-CD13A4831BA7}"/>
              </a:ext>
            </a:extLst>
          </p:cNvPr>
          <p:cNvPicPr>
            <a:picLocks noChangeAspect="1"/>
          </p:cNvPicPr>
          <p:nvPr/>
        </p:nvPicPr>
        <p:blipFill>
          <a:blip r:embed="rId3"/>
          <a:stretch>
            <a:fillRect/>
          </a:stretch>
        </p:blipFill>
        <p:spPr>
          <a:xfrm>
            <a:off x="6773061" y="174929"/>
            <a:ext cx="5038725" cy="6276975"/>
          </a:xfrm>
          <a:prstGeom prst="rect">
            <a:avLst/>
          </a:prstGeom>
        </p:spPr>
      </p:pic>
    </p:spTree>
    <p:extLst>
      <p:ext uri="{BB962C8B-B14F-4D97-AF65-F5344CB8AC3E}">
        <p14:creationId xmlns:p14="http://schemas.microsoft.com/office/powerpoint/2010/main" val="37253357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C3A19E9-0FD7-406E-B32A-D28DC02EC71D}"/>
              </a:ext>
            </a:extLst>
          </p:cNvPr>
          <p:cNvPicPr>
            <a:picLocks noChangeAspect="1"/>
          </p:cNvPicPr>
          <p:nvPr/>
        </p:nvPicPr>
        <p:blipFill>
          <a:blip r:embed="rId2"/>
          <a:stretch>
            <a:fillRect/>
          </a:stretch>
        </p:blipFill>
        <p:spPr>
          <a:xfrm>
            <a:off x="406676" y="0"/>
            <a:ext cx="8039100" cy="1762125"/>
          </a:xfrm>
          <a:prstGeom prst="rect">
            <a:avLst/>
          </a:prstGeom>
        </p:spPr>
      </p:pic>
      <p:pic>
        <p:nvPicPr>
          <p:cNvPr id="3" name="图片 2">
            <a:extLst>
              <a:ext uri="{FF2B5EF4-FFF2-40B4-BE49-F238E27FC236}">
                <a16:creationId xmlns:a16="http://schemas.microsoft.com/office/drawing/2014/main" id="{3719A3C3-F5BA-4774-8134-CDD5A5D48132}"/>
              </a:ext>
            </a:extLst>
          </p:cNvPr>
          <p:cNvPicPr>
            <a:picLocks noChangeAspect="1"/>
          </p:cNvPicPr>
          <p:nvPr/>
        </p:nvPicPr>
        <p:blipFill>
          <a:blip r:embed="rId3"/>
          <a:stretch>
            <a:fillRect/>
          </a:stretch>
        </p:blipFill>
        <p:spPr>
          <a:xfrm>
            <a:off x="1216301" y="2272914"/>
            <a:ext cx="6419850" cy="3695700"/>
          </a:xfrm>
          <a:prstGeom prst="rect">
            <a:avLst/>
          </a:prstGeom>
        </p:spPr>
      </p:pic>
    </p:spTree>
    <p:extLst>
      <p:ext uri="{BB962C8B-B14F-4D97-AF65-F5344CB8AC3E}">
        <p14:creationId xmlns:p14="http://schemas.microsoft.com/office/powerpoint/2010/main" val="3641156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E8ED5AD-7159-4666-9163-18D2204B47C4}"/>
              </a:ext>
            </a:extLst>
          </p:cNvPr>
          <p:cNvPicPr>
            <a:picLocks noChangeAspect="1"/>
          </p:cNvPicPr>
          <p:nvPr/>
        </p:nvPicPr>
        <p:blipFill>
          <a:blip r:embed="rId2"/>
          <a:stretch>
            <a:fillRect/>
          </a:stretch>
        </p:blipFill>
        <p:spPr>
          <a:xfrm>
            <a:off x="155216" y="111319"/>
            <a:ext cx="6112072" cy="1152359"/>
          </a:xfrm>
          <a:prstGeom prst="rect">
            <a:avLst/>
          </a:prstGeom>
        </p:spPr>
      </p:pic>
      <p:pic>
        <p:nvPicPr>
          <p:cNvPr id="5" name="图片 4">
            <a:extLst>
              <a:ext uri="{FF2B5EF4-FFF2-40B4-BE49-F238E27FC236}">
                <a16:creationId xmlns:a16="http://schemas.microsoft.com/office/drawing/2014/main" id="{77E4EFAF-195B-45F4-849D-E2CBA50EF1B1}"/>
              </a:ext>
            </a:extLst>
          </p:cNvPr>
          <p:cNvPicPr>
            <a:picLocks noChangeAspect="1"/>
          </p:cNvPicPr>
          <p:nvPr/>
        </p:nvPicPr>
        <p:blipFill>
          <a:blip r:embed="rId3"/>
          <a:stretch>
            <a:fillRect/>
          </a:stretch>
        </p:blipFill>
        <p:spPr>
          <a:xfrm>
            <a:off x="453556" y="1630018"/>
            <a:ext cx="5553058" cy="4321533"/>
          </a:xfrm>
          <a:prstGeom prst="rect">
            <a:avLst/>
          </a:prstGeom>
        </p:spPr>
      </p:pic>
      <p:sp>
        <p:nvSpPr>
          <p:cNvPr id="6" name="矩形 5">
            <a:extLst>
              <a:ext uri="{FF2B5EF4-FFF2-40B4-BE49-F238E27FC236}">
                <a16:creationId xmlns:a16="http://schemas.microsoft.com/office/drawing/2014/main" id="{324827FC-0D9C-4C62-9336-78D0C9B2D052}"/>
              </a:ext>
            </a:extLst>
          </p:cNvPr>
          <p:cNvSpPr/>
          <p:nvPr/>
        </p:nvSpPr>
        <p:spPr>
          <a:xfrm>
            <a:off x="5895223" y="1630018"/>
            <a:ext cx="2262158" cy="369332"/>
          </a:xfrm>
          <a:prstGeom prst="rect">
            <a:avLst/>
          </a:prstGeom>
        </p:spPr>
        <p:txBody>
          <a:bodyPr wrap="none">
            <a:spAutoFit/>
          </a:bodyPr>
          <a:lstStyle/>
          <a:p>
            <a:r>
              <a:rPr lang="en-US" altLang="zh-CN" dirty="0" err="1"/>
              <a:t>ROCStory</a:t>
            </a:r>
            <a:r>
              <a:rPr lang="en-US" altLang="zh-CN" dirty="0"/>
              <a:t> Cloze Task</a:t>
            </a:r>
            <a:endParaRPr lang="zh-CN" altLang="en-US" dirty="0"/>
          </a:p>
        </p:txBody>
      </p:sp>
      <p:pic>
        <p:nvPicPr>
          <p:cNvPr id="7" name="图片 6">
            <a:extLst>
              <a:ext uri="{FF2B5EF4-FFF2-40B4-BE49-F238E27FC236}">
                <a16:creationId xmlns:a16="http://schemas.microsoft.com/office/drawing/2014/main" id="{8EC3F927-2164-4DCC-B4CB-A141CC6AAA43}"/>
              </a:ext>
            </a:extLst>
          </p:cNvPr>
          <p:cNvPicPr>
            <a:picLocks noChangeAspect="1"/>
          </p:cNvPicPr>
          <p:nvPr/>
        </p:nvPicPr>
        <p:blipFill>
          <a:blip r:embed="rId4"/>
          <a:stretch>
            <a:fillRect/>
          </a:stretch>
        </p:blipFill>
        <p:spPr>
          <a:xfrm>
            <a:off x="5850752" y="2365690"/>
            <a:ext cx="6341248" cy="3151252"/>
          </a:xfrm>
          <a:prstGeom prst="rect">
            <a:avLst/>
          </a:prstGeom>
        </p:spPr>
      </p:pic>
    </p:spTree>
    <p:extLst>
      <p:ext uri="{BB962C8B-B14F-4D97-AF65-F5344CB8AC3E}">
        <p14:creationId xmlns:p14="http://schemas.microsoft.com/office/powerpoint/2010/main" val="2853009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4150E18-9921-4BA5-BE51-C0791A9FA9A7}"/>
              </a:ext>
            </a:extLst>
          </p:cNvPr>
          <p:cNvPicPr>
            <a:picLocks noChangeAspect="1"/>
          </p:cNvPicPr>
          <p:nvPr/>
        </p:nvPicPr>
        <p:blipFill>
          <a:blip r:embed="rId2"/>
          <a:stretch>
            <a:fillRect/>
          </a:stretch>
        </p:blipFill>
        <p:spPr>
          <a:xfrm>
            <a:off x="0" y="0"/>
            <a:ext cx="4224983" cy="1069616"/>
          </a:xfrm>
          <a:prstGeom prst="rect">
            <a:avLst/>
          </a:prstGeom>
        </p:spPr>
      </p:pic>
      <p:pic>
        <p:nvPicPr>
          <p:cNvPr id="3" name="图片 2">
            <a:extLst>
              <a:ext uri="{FF2B5EF4-FFF2-40B4-BE49-F238E27FC236}">
                <a16:creationId xmlns:a16="http://schemas.microsoft.com/office/drawing/2014/main" id="{B03A8375-7481-4D18-8193-66E4833D362B}"/>
              </a:ext>
            </a:extLst>
          </p:cNvPr>
          <p:cNvPicPr>
            <a:picLocks noChangeAspect="1"/>
          </p:cNvPicPr>
          <p:nvPr/>
        </p:nvPicPr>
        <p:blipFill>
          <a:blip r:embed="rId3"/>
          <a:stretch>
            <a:fillRect/>
          </a:stretch>
        </p:blipFill>
        <p:spPr>
          <a:xfrm>
            <a:off x="106207" y="1813917"/>
            <a:ext cx="4012568" cy="4964570"/>
          </a:xfrm>
          <a:prstGeom prst="rect">
            <a:avLst/>
          </a:prstGeom>
        </p:spPr>
      </p:pic>
      <p:pic>
        <p:nvPicPr>
          <p:cNvPr id="4" name="图片 3">
            <a:extLst>
              <a:ext uri="{FF2B5EF4-FFF2-40B4-BE49-F238E27FC236}">
                <a16:creationId xmlns:a16="http://schemas.microsoft.com/office/drawing/2014/main" id="{6AE91A2D-8A7B-443B-8BA5-FD3E59E884F2}"/>
              </a:ext>
            </a:extLst>
          </p:cNvPr>
          <p:cNvPicPr>
            <a:picLocks noChangeAspect="1"/>
          </p:cNvPicPr>
          <p:nvPr/>
        </p:nvPicPr>
        <p:blipFill>
          <a:blip r:embed="rId4"/>
          <a:stretch>
            <a:fillRect/>
          </a:stretch>
        </p:blipFill>
        <p:spPr>
          <a:xfrm>
            <a:off x="4381169" y="-1"/>
            <a:ext cx="7810831" cy="2870421"/>
          </a:xfrm>
          <a:prstGeom prst="rect">
            <a:avLst/>
          </a:prstGeom>
        </p:spPr>
      </p:pic>
      <p:sp>
        <p:nvSpPr>
          <p:cNvPr id="5" name="文本框 4">
            <a:extLst>
              <a:ext uri="{FF2B5EF4-FFF2-40B4-BE49-F238E27FC236}">
                <a16:creationId xmlns:a16="http://schemas.microsoft.com/office/drawing/2014/main" id="{B6DE51FE-F61F-4D5B-886D-AA6FC56AFCCB}"/>
              </a:ext>
            </a:extLst>
          </p:cNvPr>
          <p:cNvSpPr txBox="1"/>
          <p:nvPr/>
        </p:nvSpPr>
        <p:spPr>
          <a:xfrm>
            <a:off x="4778734" y="3792772"/>
            <a:ext cx="5621572" cy="923330"/>
          </a:xfrm>
          <a:prstGeom prst="rect">
            <a:avLst/>
          </a:prstGeom>
          <a:noFill/>
        </p:spPr>
        <p:txBody>
          <a:bodyPr wrap="square" rtlCol="0">
            <a:spAutoFit/>
          </a:bodyPr>
          <a:lstStyle/>
          <a:p>
            <a:r>
              <a:rPr lang="en-US" altLang="zh-CN" dirty="0"/>
              <a:t>1. </a:t>
            </a:r>
            <a:r>
              <a:rPr lang="zh-CN" altLang="en-US" dirty="0"/>
              <a:t>针对</a:t>
            </a:r>
            <a:r>
              <a:rPr lang="en-US" altLang="zh-CN" dirty="0"/>
              <a:t>MCQ[RACE]</a:t>
            </a:r>
            <a:r>
              <a:rPr lang="zh-CN" altLang="en-US" dirty="0"/>
              <a:t>数据集做干扰选项生成任务，创新点在于使用了</a:t>
            </a:r>
            <a:r>
              <a:rPr lang="en-US" altLang="zh-CN" dirty="0"/>
              <a:t>: Co-Attention </a:t>
            </a:r>
            <a:r>
              <a:rPr lang="zh-CN" altLang="en-US" dirty="0"/>
              <a:t>、 层次结构</a:t>
            </a:r>
            <a:r>
              <a:rPr lang="en-US" altLang="zh-CN" dirty="0"/>
              <a:t>[</a:t>
            </a:r>
            <a:r>
              <a:rPr lang="zh-CN" altLang="en-US" dirty="0"/>
              <a:t>捕获到长距离内在关系</a:t>
            </a:r>
            <a:r>
              <a:rPr lang="en-US" altLang="zh-CN" dirty="0"/>
              <a:t>]</a:t>
            </a:r>
            <a:endParaRPr lang="zh-CN" altLang="en-US" dirty="0"/>
          </a:p>
        </p:txBody>
      </p:sp>
    </p:spTree>
    <p:extLst>
      <p:ext uri="{BB962C8B-B14F-4D97-AF65-F5344CB8AC3E}">
        <p14:creationId xmlns:p14="http://schemas.microsoft.com/office/powerpoint/2010/main" val="41769168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196EE18-625B-46C4-AB9F-B9C8DED71C74}"/>
              </a:ext>
            </a:extLst>
          </p:cNvPr>
          <p:cNvPicPr>
            <a:picLocks noChangeAspect="1"/>
          </p:cNvPicPr>
          <p:nvPr/>
        </p:nvPicPr>
        <p:blipFill>
          <a:blip r:embed="rId2"/>
          <a:stretch>
            <a:fillRect/>
          </a:stretch>
        </p:blipFill>
        <p:spPr>
          <a:xfrm>
            <a:off x="189920" y="0"/>
            <a:ext cx="7486650" cy="2162175"/>
          </a:xfrm>
          <a:prstGeom prst="rect">
            <a:avLst/>
          </a:prstGeom>
        </p:spPr>
      </p:pic>
      <p:pic>
        <p:nvPicPr>
          <p:cNvPr id="3" name="图片 2">
            <a:extLst>
              <a:ext uri="{FF2B5EF4-FFF2-40B4-BE49-F238E27FC236}">
                <a16:creationId xmlns:a16="http://schemas.microsoft.com/office/drawing/2014/main" id="{C1F888ED-3DBA-4455-B20E-31C922D808B3}"/>
              </a:ext>
            </a:extLst>
          </p:cNvPr>
          <p:cNvPicPr>
            <a:picLocks noChangeAspect="1"/>
          </p:cNvPicPr>
          <p:nvPr/>
        </p:nvPicPr>
        <p:blipFill>
          <a:blip r:embed="rId3"/>
          <a:stretch>
            <a:fillRect/>
          </a:stretch>
        </p:blipFill>
        <p:spPr>
          <a:xfrm>
            <a:off x="457200" y="2671638"/>
            <a:ext cx="6256515" cy="3449913"/>
          </a:xfrm>
          <a:prstGeom prst="rect">
            <a:avLst/>
          </a:prstGeom>
        </p:spPr>
      </p:pic>
      <p:pic>
        <p:nvPicPr>
          <p:cNvPr id="4" name="图片 3">
            <a:extLst>
              <a:ext uri="{FF2B5EF4-FFF2-40B4-BE49-F238E27FC236}">
                <a16:creationId xmlns:a16="http://schemas.microsoft.com/office/drawing/2014/main" id="{544D31D7-DD38-4514-AF9F-942C6107CAAA}"/>
              </a:ext>
            </a:extLst>
          </p:cNvPr>
          <p:cNvPicPr>
            <a:picLocks noChangeAspect="1"/>
          </p:cNvPicPr>
          <p:nvPr/>
        </p:nvPicPr>
        <p:blipFill>
          <a:blip r:embed="rId4"/>
          <a:stretch>
            <a:fillRect/>
          </a:stretch>
        </p:blipFill>
        <p:spPr>
          <a:xfrm>
            <a:off x="7344355" y="900919"/>
            <a:ext cx="4657725" cy="3495675"/>
          </a:xfrm>
          <a:prstGeom prst="rect">
            <a:avLst/>
          </a:prstGeom>
        </p:spPr>
      </p:pic>
    </p:spTree>
    <p:extLst>
      <p:ext uri="{BB962C8B-B14F-4D97-AF65-F5344CB8AC3E}">
        <p14:creationId xmlns:p14="http://schemas.microsoft.com/office/powerpoint/2010/main" val="591623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85F44A1-5DC6-489B-8423-B070C19245C6}"/>
              </a:ext>
            </a:extLst>
          </p:cNvPr>
          <p:cNvPicPr>
            <a:picLocks noChangeAspect="1"/>
          </p:cNvPicPr>
          <p:nvPr/>
        </p:nvPicPr>
        <p:blipFill>
          <a:blip r:embed="rId2"/>
          <a:stretch>
            <a:fillRect/>
          </a:stretch>
        </p:blipFill>
        <p:spPr>
          <a:xfrm>
            <a:off x="565230" y="2393341"/>
            <a:ext cx="5530770" cy="3419227"/>
          </a:xfrm>
          <a:prstGeom prst="rect">
            <a:avLst/>
          </a:prstGeom>
        </p:spPr>
      </p:pic>
      <p:pic>
        <p:nvPicPr>
          <p:cNvPr id="3" name="图片 2">
            <a:extLst>
              <a:ext uri="{FF2B5EF4-FFF2-40B4-BE49-F238E27FC236}">
                <a16:creationId xmlns:a16="http://schemas.microsoft.com/office/drawing/2014/main" id="{4496EA2B-D126-4ADC-977D-18FC92D5994B}"/>
              </a:ext>
            </a:extLst>
          </p:cNvPr>
          <p:cNvPicPr>
            <a:picLocks noChangeAspect="1"/>
          </p:cNvPicPr>
          <p:nvPr/>
        </p:nvPicPr>
        <p:blipFill>
          <a:blip r:embed="rId3"/>
          <a:stretch>
            <a:fillRect/>
          </a:stretch>
        </p:blipFill>
        <p:spPr>
          <a:xfrm>
            <a:off x="414959" y="35782"/>
            <a:ext cx="8420100" cy="2019300"/>
          </a:xfrm>
          <a:prstGeom prst="rect">
            <a:avLst/>
          </a:prstGeom>
        </p:spPr>
      </p:pic>
      <p:sp>
        <p:nvSpPr>
          <p:cNvPr id="4" name="矩形 3">
            <a:extLst>
              <a:ext uri="{FF2B5EF4-FFF2-40B4-BE49-F238E27FC236}">
                <a16:creationId xmlns:a16="http://schemas.microsoft.com/office/drawing/2014/main" id="{01BB7652-D6B2-4326-931B-3F3846796E37}"/>
              </a:ext>
            </a:extLst>
          </p:cNvPr>
          <p:cNvSpPr/>
          <p:nvPr/>
        </p:nvSpPr>
        <p:spPr>
          <a:xfrm>
            <a:off x="7508551" y="2208675"/>
            <a:ext cx="4060727" cy="369332"/>
          </a:xfrm>
          <a:prstGeom prst="rect">
            <a:avLst/>
          </a:prstGeom>
        </p:spPr>
        <p:txBody>
          <a:bodyPr wrap="none">
            <a:spAutoFit/>
          </a:bodyPr>
          <a:lstStyle/>
          <a:p>
            <a:r>
              <a:rPr lang="en-US" altLang="zh-CN" dirty="0" err="1"/>
              <a:t>multihop</a:t>
            </a:r>
            <a:r>
              <a:rPr lang="en-US" altLang="zh-CN" dirty="0"/>
              <a:t> generative task (</a:t>
            </a:r>
            <a:r>
              <a:rPr lang="en-US" altLang="zh-CN" dirty="0" err="1"/>
              <a:t>NarrativeQA</a:t>
            </a:r>
            <a:r>
              <a:rPr lang="en-US" altLang="zh-CN" dirty="0"/>
              <a:t>)</a:t>
            </a:r>
            <a:endParaRPr lang="zh-CN" altLang="en-US" dirty="0"/>
          </a:p>
        </p:txBody>
      </p:sp>
    </p:spTree>
    <p:extLst>
      <p:ext uri="{BB962C8B-B14F-4D97-AF65-F5344CB8AC3E}">
        <p14:creationId xmlns:p14="http://schemas.microsoft.com/office/powerpoint/2010/main" val="42261451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42E2B88-0EEF-43F6-B1F1-133BF724BDE5}"/>
              </a:ext>
            </a:extLst>
          </p:cNvPr>
          <p:cNvPicPr>
            <a:picLocks noChangeAspect="1"/>
          </p:cNvPicPr>
          <p:nvPr/>
        </p:nvPicPr>
        <p:blipFill>
          <a:blip r:embed="rId2"/>
          <a:stretch>
            <a:fillRect/>
          </a:stretch>
        </p:blipFill>
        <p:spPr>
          <a:xfrm>
            <a:off x="519236" y="2578123"/>
            <a:ext cx="5245459" cy="1264070"/>
          </a:xfrm>
          <a:prstGeom prst="rect">
            <a:avLst/>
          </a:prstGeom>
        </p:spPr>
      </p:pic>
      <p:pic>
        <p:nvPicPr>
          <p:cNvPr id="6" name="图片 5">
            <a:extLst>
              <a:ext uri="{FF2B5EF4-FFF2-40B4-BE49-F238E27FC236}">
                <a16:creationId xmlns:a16="http://schemas.microsoft.com/office/drawing/2014/main" id="{9D5EB67E-88D7-47B8-8DA9-27C5293F0E5B}"/>
              </a:ext>
            </a:extLst>
          </p:cNvPr>
          <p:cNvPicPr>
            <a:picLocks noChangeAspect="1"/>
          </p:cNvPicPr>
          <p:nvPr/>
        </p:nvPicPr>
        <p:blipFill>
          <a:blip r:embed="rId3"/>
          <a:stretch>
            <a:fillRect/>
          </a:stretch>
        </p:blipFill>
        <p:spPr>
          <a:xfrm>
            <a:off x="5815019" y="2444806"/>
            <a:ext cx="2511189" cy="1407551"/>
          </a:xfrm>
          <a:prstGeom prst="rect">
            <a:avLst/>
          </a:prstGeom>
        </p:spPr>
      </p:pic>
      <p:pic>
        <p:nvPicPr>
          <p:cNvPr id="7" name="图片 6">
            <a:extLst>
              <a:ext uri="{FF2B5EF4-FFF2-40B4-BE49-F238E27FC236}">
                <a16:creationId xmlns:a16="http://schemas.microsoft.com/office/drawing/2014/main" id="{2E1D1798-C598-4A6F-A198-76687FBC8DD0}"/>
              </a:ext>
            </a:extLst>
          </p:cNvPr>
          <p:cNvPicPr>
            <a:picLocks noChangeAspect="1"/>
          </p:cNvPicPr>
          <p:nvPr/>
        </p:nvPicPr>
        <p:blipFill>
          <a:blip r:embed="rId4"/>
          <a:stretch>
            <a:fillRect/>
          </a:stretch>
        </p:blipFill>
        <p:spPr>
          <a:xfrm>
            <a:off x="283592" y="1374007"/>
            <a:ext cx="6089169" cy="1188131"/>
          </a:xfrm>
          <a:prstGeom prst="rect">
            <a:avLst/>
          </a:prstGeom>
        </p:spPr>
      </p:pic>
      <p:pic>
        <p:nvPicPr>
          <p:cNvPr id="8" name="图片 7">
            <a:extLst>
              <a:ext uri="{FF2B5EF4-FFF2-40B4-BE49-F238E27FC236}">
                <a16:creationId xmlns:a16="http://schemas.microsoft.com/office/drawing/2014/main" id="{D4D1C966-94DB-40A7-AA51-2F3E95FFA5DB}"/>
              </a:ext>
            </a:extLst>
          </p:cNvPr>
          <p:cNvPicPr>
            <a:picLocks noChangeAspect="1"/>
          </p:cNvPicPr>
          <p:nvPr/>
        </p:nvPicPr>
        <p:blipFill>
          <a:blip r:embed="rId5"/>
          <a:stretch>
            <a:fillRect/>
          </a:stretch>
        </p:blipFill>
        <p:spPr>
          <a:xfrm>
            <a:off x="511285" y="60622"/>
            <a:ext cx="4346962" cy="1152022"/>
          </a:xfrm>
          <a:prstGeom prst="rect">
            <a:avLst/>
          </a:prstGeom>
        </p:spPr>
      </p:pic>
      <p:pic>
        <p:nvPicPr>
          <p:cNvPr id="9" name="图片 8">
            <a:extLst>
              <a:ext uri="{FF2B5EF4-FFF2-40B4-BE49-F238E27FC236}">
                <a16:creationId xmlns:a16="http://schemas.microsoft.com/office/drawing/2014/main" id="{C82EA077-9528-4DF6-B68C-45F8E12F8DC7}"/>
              </a:ext>
            </a:extLst>
          </p:cNvPr>
          <p:cNvPicPr>
            <a:picLocks noChangeAspect="1"/>
          </p:cNvPicPr>
          <p:nvPr/>
        </p:nvPicPr>
        <p:blipFill>
          <a:blip r:embed="rId6"/>
          <a:stretch>
            <a:fillRect/>
          </a:stretch>
        </p:blipFill>
        <p:spPr>
          <a:xfrm>
            <a:off x="7768466" y="113803"/>
            <a:ext cx="2488717" cy="1929713"/>
          </a:xfrm>
          <a:prstGeom prst="rect">
            <a:avLst/>
          </a:prstGeom>
        </p:spPr>
      </p:pic>
      <p:pic>
        <p:nvPicPr>
          <p:cNvPr id="10" name="图片 9">
            <a:extLst>
              <a:ext uri="{FF2B5EF4-FFF2-40B4-BE49-F238E27FC236}">
                <a16:creationId xmlns:a16="http://schemas.microsoft.com/office/drawing/2014/main" id="{3882F486-4EEF-4D1E-A3B4-C32341C4ED95}"/>
              </a:ext>
            </a:extLst>
          </p:cNvPr>
          <p:cNvPicPr>
            <a:picLocks noChangeAspect="1"/>
          </p:cNvPicPr>
          <p:nvPr/>
        </p:nvPicPr>
        <p:blipFill>
          <a:blip r:embed="rId7"/>
          <a:stretch>
            <a:fillRect/>
          </a:stretch>
        </p:blipFill>
        <p:spPr>
          <a:xfrm>
            <a:off x="283592" y="5406303"/>
            <a:ext cx="5191662" cy="1451697"/>
          </a:xfrm>
          <a:prstGeom prst="rect">
            <a:avLst/>
          </a:prstGeom>
        </p:spPr>
      </p:pic>
      <p:sp>
        <p:nvSpPr>
          <p:cNvPr id="11" name="文本框 10">
            <a:extLst>
              <a:ext uri="{FF2B5EF4-FFF2-40B4-BE49-F238E27FC236}">
                <a16:creationId xmlns:a16="http://schemas.microsoft.com/office/drawing/2014/main" id="{90B3BFF9-6700-4F30-BD98-30F7E73705D3}"/>
              </a:ext>
            </a:extLst>
          </p:cNvPr>
          <p:cNvSpPr txBox="1"/>
          <p:nvPr/>
        </p:nvSpPr>
        <p:spPr>
          <a:xfrm>
            <a:off x="5642778" y="6058893"/>
            <a:ext cx="2833313" cy="369332"/>
          </a:xfrm>
          <a:prstGeom prst="rect">
            <a:avLst/>
          </a:prstGeom>
          <a:noFill/>
        </p:spPr>
        <p:txBody>
          <a:bodyPr wrap="square" rtlCol="0">
            <a:spAutoFit/>
          </a:bodyPr>
          <a:lstStyle/>
          <a:p>
            <a:r>
              <a:rPr lang="zh-CN" altLang="en-US" dirty="0"/>
              <a:t>模板从</a:t>
            </a:r>
            <a:r>
              <a:rPr lang="en-US" altLang="zh-CN" dirty="0" err="1"/>
              <a:t>wikipedia</a:t>
            </a:r>
            <a:r>
              <a:rPr lang="zh-CN" altLang="en-US" dirty="0"/>
              <a:t>中挖掘</a:t>
            </a:r>
          </a:p>
        </p:txBody>
      </p:sp>
      <p:sp>
        <p:nvSpPr>
          <p:cNvPr id="12" name="文本框 11">
            <a:extLst>
              <a:ext uri="{FF2B5EF4-FFF2-40B4-BE49-F238E27FC236}">
                <a16:creationId xmlns:a16="http://schemas.microsoft.com/office/drawing/2014/main" id="{C29090BE-E9D6-44E4-B3CF-2962C15BDB45}"/>
              </a:ext>
            </a:extLst>
          </p:cNvPr>
          <p:cNvSpPr txBox="1"/>
          <p:nvPr/>
        </p:nvSpPr>
        <p:spPr>
          <a:xfrm>
            <a:off x="8326208" y="2840826"/>
            <a:ext cx="1630266" cy="369332"/>
          </a:xfrm>
          <a:prstGeom prst="rect">
            <a:avLst/>
          </a:prstGeom>
          <a:noFill/>
        </p:spPr>
        <p:txBody>
          <a:bodyPr wrap="square" rtlCol="0">
            <a:spAutoFit/>
          </a:bodyPr>
          <a:lstStyle/>
          <a:p>
            <a:r>
              <a:rPr lang="zh-CN" altLang="en-US" dirty="0"/>
              <a:t>多个模板</a:t>
            </a:r>
          </a:p>
        </p:txBody>
      </p:sp>
      <p:pic>
        <p:nvPicPr>
          <p:cNvPr id="13" name="图片 12">
            <a:extLst>
              <a:ext uri="{FF2B5EF4-FFF2-40B4-BE49-F238E27FC236}">
                <a16:creationId xmlns:a16="http://schemas.microsoft.com/office/drawing/2014/main" id="{2EC57A63-5130-4638-964C-BEE5E73565AF}"/>
              </a:ext>
            </a:extLst>
          </p:cNvPr>
          <p:cNvPicPr>
            <a:picLocks noChangeAspect="1"/>
          </p:cNvPicPr>
          <p:nvPr/>
        </p:nvPicPr>
        <p:blipFill>
          <a:blip r:embed="rId8"/>
          <a:stretch>
            <a:fillRect/>
          </a:stretch>
        </p:blipFill>
        <p:spPr>
          <a:xfrm>
            <a:off x="160805" y="3979134"/>
            <a:ext cx="6172200" cy="1162050"/>
          </a:xfrm>
          <a:prstGeom prst="rect">
            <a:avLst/>
          </a:prstGeom>
        </p:spPr>
      </p:pic>
      <p:sp>
        <p:nvSpPr>
          <p:cNvPr id="14" name="文本框 13">
            <a:extLst>
              <a:ext uri="{FF2B5EF4-FFF2-40B4-BE49-F238E27FC236}">
                <a16:creationId xmlns:a16="http://schemas.microsoft.com/office/drawing/2014/main" id="{0DE79002-E7CD-4431-BE19-D6EE61F38716}"/>
              </a:ext>
            </a:extLst>
          </p:cNvPr>
          <p:cNvSpPr txBox="1"/>
          <p:nvPr/>
        </p:nvSpPr>
        <p:spPr>
          <a:xfrm>
            <a:off x="6949440" y="4245997"/>
            <a:ext cx="2833313" cy="369332"/>
          </a:xfrm>
          <a:prstGeom prst="rect">
            <a:avLst/>
          </a:prstGeom>
          <a:noFill/>
        </p:spPr>
        <p:txBody>
          <a:bodyPr wrap="square" rtlCol="0">
            <a:spAutoFit/>
          </a:bodyPr>
          <a:lstStyle/>
          <a:p>
            <a:r>
              <a:rPr lang="zh-CN" altLang="en-US" dirty="0"/>
              <a:t>三元组关系设定多个</a:t>
            </a:r>
          </a:p>
        </p:txBody>
      </p:sp>
    </p:spTree>
    <p:extLst>
      <p:ext uri="{BB962C8B-B14F-4D97-AF65-F5344CB8AC3E}">
        <p14:creationId xmlns:p14="http://schemas.microsoft.com/office/powerpoint/2010/main" val="35468779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0748E28-CDA4-48BE-ABFB-C3CA19136B5F}"/>
              </a:ext>
            </a:extLst>
          </p:cNvPr>
          <p:cNvPicPr>
            <a:picLocks noChangeAspect="1"/>
          </p:cNvPicPr>
          <p:nvPr/>
        </p:nvPicPr>
        <p:blipFill>
          <a:blip r:embed="rId2"/>
          <a:stretch>
            <a:fillRect/>
          </a:stretch>
        </p:blipFill>
        <p:spPr>
          <a:xfrm>
            <a:off x="597839" y="391312"/>
            <a:ext cx="4762500" cy="1495425"/>
          </a:xfrm>
          <a:prstGeom prst="rect">
            <a:avLst/>
          </a:prstGeom>
        </p:spPr>
      </p:pic>
      <p:pic>
        <p:nvPicPr>
          <p:cNvPr id="4" name="图片 3">
            <a:extLst>
              <a:ext uri="{FF2B5EF4-FFF2-40B4-BE49-F238E27FC236}">
                <a16:creationId xmlns:a16="http://schemas.microsoft.com/office/drawing/2014/main" id="{DF56B0BA-648A-45B5-BC32-9B5E3B35F7D0}"/>
              </a:ext>
            </a:extLst>
          </p:cNvPr>
          <p:cNvPicPr>
            <a:picLocks noChangeAspect="1"/>
          </p:cNvPicPr>
          <p:nvPr/>
        </p:nvPicPr>
        <p:blipFill>
          <a:blip r:embed="rId3"/>
          <a:stretch>
            <a:fillRect/>
          </a:stretch>
        </p:blipFill>
        <p:spPr>
          <a:xfrm>
            <a:off x="721664" y="2200192"/>
            <a:ext cx="4514850" cy="4191000"/>
          </a:xfrm>
          <a:prstGeom prst="rect">
            <a:avLst/>
          </a:prstGeom>
        </p:spPr>
      </p:pic>
    </p:spTree>
    <p:extLst>
      <p:ext uri="{BB962C8B-B14F-4D97-AF65-F5344CB8AC3E}">
        <p14:creationId xmlns:p14="http://schemas.microsoft.com/office/powerpoint/2010/main" val="21474567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C7FEC02-8491-4272-BB47-0D6C51F276A0}"/>
              </a:ext>
            </a:extLst>
          </p:cNvPr>
          <p:cNvPicPr>
            <a:picLocks noChangeAspect="1"/>
          </p:cNvPicPr>
          <p:nvPr/>
        </p:nvPicPr>
        <p:blipFill>
          <a:blip r:embed="rId2"/>
          <a:stretch>
            <a:fillRect/>
          </a:stretch>
        </p:blipFill>
        <p:spPr>
          <a:xfrm>
            <a:off x="783617" y="387915"/>
            <a:ext cx="6267450" cy="1247775"/>
          </a:xfrm>
          <a:prstGeom prst="rect">
            <a:avLst/>
          </a:prstGeom>
        </p:spPr>
      </p:pic>
      <p:pic>
        <p:nvPicPr>
          <p:cNvPr id="3" name="图片 2">
            <a:extLst>
              <a:ext uri="{FF2B5EF4-FFF2-40B4-BE49-F238E27FC236}">
                <a16:creationId xmlns:a16="http://schemas.microsoft.com/office/drawing/2014/main" id="{01AE0F0D-122A-48EA-B644-5E31BC12B282}"/>
              </a:ext>
            </a:extLst>
          </p:cNvPr>
          <p:cNvPicPr>
            <a:picLocks noChangeAspect="1"/>
          </p:cNvPicPr>
          <p:nvPr/>
        </p:nvPicPr>
        <p:blipFill>
          <a:blip r:embed="rId3"/>
          <a:stretch>
            <a:fillRect/>
          </a:stretch>
        </p:blipFill>
        <p:spPr>
          <a:xfrm>
            <a:off x="438730" y="2604757"/>
            <a:ext cx="4823991" cy="3865328"/>
          </a:xfrm>
          <a:prstGeom prst="rect">
            <a:avLst/>
          </a:prstGeom>
        </p:spPr>
      </p:pic>
    </p:spTree>
    <p:extLst>
      <p:ext uri="{BB962C8B-B14F-4D97-AF65-F5344CB8AC3E}">
        <p14:creationId xmlns:p14="http://schemas.microsoft.com/office/powerpoint/2010/main" val="25483272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02B8905-71DA-484E-A6B6-5F87FED73A18}"/>
              </a:ext>
            </a:extLst>
          </p:cNvPr>
          <p:cNvPicPr>
            <a:picLocks noChangeAspect="1"/>
          </p:cNvPicPr>
          <p:nvPr/>
        </p:nvPicPr>
        <p:blipFill>
          <a:blip r:embed="rId2"/>
          <a:stretch>
            <a:fillRect/>
          </a:stretch>
        </p:blipFill>
        <p:spPr>
          <a:xfrm>
            <a:off x="69657" y="120927"/>
            <a:ext cx="4382163" cy="1140563"/>
          </a:xfrm>
          <a:prstGeom prst="rect">
            <a:avLst/>
          </a:prstGeom>
        </p:spPr>
      </p:pic>
      <p:pic>
        <p:nvPicPr>
          <p:cNvPr id="3" name="图片 2">
            <a:extLst>
              <a:ext uri="{FF2B5EF4-FFF2-40B4-BE49-F238E27FC236}">
                <a16:creationId xmlns:a16="http://schemas.microsoft.com/office/drawing/2014/main" id="{24275DCB-CCFF-4EF4-8392-B72135337BE2}"/>
              </a:ext>
            </a:extLst>
          </p:cNvPr>
          <p:cNvPicPr>
            <a:picLocks noChangeAspect="1"/>
          </p:cNvPicPr>
          <p:nvPr/>
        </p:nvPicPr>
        <p:blipFill>
          <a:blip r:embed="rId3"/>
          <a:stretch>
            <a:fillRect/>
          </a:stretch>
        </p:blipFill>
        <p:spPr>
          <a:xfrm>
            <a:off x="245496" y="3116911"/>
            <a:ext cx="2935522" cy="2965174"/>
          </a:xfrm>
          <a:prstGeom prst="rect">
            <a:avLst/>
          </a:prstGeom>
        </p:spPr>
      </p:pic>
      <p:pic>
        <p:nvPicPr>
          <p:cNvPr id="4" name="图片 3">
            <a:extLst>
              <a:ext uri="{FF2B5EF4-FFF2-40B4-BE49-F238E27FC236}">
                <a16:creationId xmlns:a16="http://schemas.microsoft.com/office/drawing/2014/main" id="{F03F9783-4634-4C48-85A3-418A67C6CD71}"/>
              </a:ext>
            </a:extLst>
          </p:cNvPr>
          <p:cNvPicPr>
            <a:picLocks noChangeAspect="1"/>
          </p:cNvPicPr>
          <p:nvPr/>
        </p:nvPicPr>
        <p:blipFill>
          <a:blip r:embed="rId4"/>
          <a:stretch>
            <a:fillRect/>
          </a:stretch>
        </p:blipFill>
        <p:spPr>
          <a:xfrm>
            <a:off x="4395166" y="2115370"/>
            <a:ext cx="7301202" cy="3565505"/>
          </a:xfrm>
          <a:prstGeom prst="rect">
            <a:avLst/>
          </a:prstGeom>
        </p:spPr>
      </p:pic>
    </p:spTree>
    <p:extLst>
      <p:ext uri="{BB962C8B-B14F-4D97-AF65-F5344CB8AC3E}">
        <p14:creationId xmlns:p14="http://schemas.microsoft.com/office/powerpoint/2010/main" val="38407741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80AEACD-2C12-4C73-8A7E-452F0B9B9CD0}"/>
              </a:ext>
            </a:extLst>
          </p:cNvPr>
          <p:cNvPicPr>
            <a:picLocks noChangeAspect="1"/>
          </p:cNvPicPr>
          <p:nvPr/>
        </p:nvPicPr>
        <p:blipFill>
          <a:blip r:embed="rId2"/>
          <a:stretch>
            <a:fillRect/>
          </a:stretch>
        </p:blipFill>
        <p:spPr>
          <a:xfrm>
            <a:off x="553361" y="195676"/>
            <a:ext cx="6648450" cy="1457325"/>
          </a:xfrm>
          <a:prstGeom prst="rect">
            <a:avLst/>
          </a:prstGeom>
        </p:spPr>
      </p:pic>
      <p:pic>
        <p:nvPicPr>
          <p:cNvPr id="3" name="图片 2">
            <a:extLst>
              <a:ext uri="{FF2B5EF4-FFF2-40B4-BE49-F238E27FC236}">
                <a16:creationId xmlns:a16="http://schemas.microsoft.com/office/drawing/2014/main" id="{4A1C0323-C7C7-4523-A43A-E5C66F165C65}"/>
              </a:ext>
            </a:extLst>
          </p:cNvPr>
          <p:cNvPicPr>
            <a:picLocks noChangeAspect="1"/>
          </p:cNvPicPr>
          <p:nvPr/>
        </p:nvPicPr>
        <p:blipFill>
          <a:blip r:embed="rId3"/>
          <a:stretch>
            <a:fillRect/>
          </a:stretch>
        </p:blipFill>
        <p:spPr>
          <a:xfrm>
            <a:off x="683315" y="1898374"/>
            <a:ext cx="4305300" cy="2743200"/>
          </a:xfrm>
          <a:prstGeom prst="rect">
            <a:avLst/>
          </a:prstGeom>
        </p:spPr>
      </p:pic>
      <p:pic>
        <p:nvPicPr>
          <p:cNvPr id="4" name="图片 3">
            <a:extLst>
              <a:ext uri="{FF2B5EF4-FFF2-40B4-BE49-F238E27FC236}">
                <a16:creationId xmlns:a16="http://schemas.microsoft.com/office/drawing/2014/main" id="{FFD7AA3D-B168-49B0-97CA-B8EBF9374D41}"/>
              </a:ext>
            </a:extLst>
          </p:cNvPr>
          <p:cNvPicPr>
            <a:picLocks noChangeAspect="1"/>
          </p:cNvPicPr>
          <p:nvPr/>
        </p:nvPicPr>
        <p:blipFill>
          <a:blip r:embed="rId4"/>
          <a:stretch>
            <a:fillRect/>
          </a:stretch>
        </p:blipFill>
        <p:spPr>
          <a:xfrm>
            <a:off x="7562850" y="334866"/>
            <a:ext cx="4629150" cy="6076950"/>
          </a:xfrm>
          <a:prstGeom prst="rect">
            <a:avLst/>
          </a:prstGeom>
        </p:spPr>
      </p:pic>
    </p:spTree>
    <p:extLst>
      <p:ext uri="{BB962C8B-B14F-4D97-AF65-F5344CB8AC3E}">
        <p14:creationId xmlns:p14="http://schemas.microsoft.com/office/powerpoint/2010/main" val="11807676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9423B21-8046-4F9A-9E63-38147508677B}"/>
              </a:ext>
            </a:extLst>
          </p:cNvPr>
          <p:cNvSpPr txBox="1"/>
          <p:nvPr/>
        </p:nvSpPr>
        <p:spPr>
          <a:xfrm>
            <a:off x="421419" y="1041621"/>
            <a:ext cx="6019138" cy="1200329"/>
          </a:xfrm>
          <a:prstGeom prst="rect">
            <a:avLst/>
          </a:prstGeom>
          <a:noFill/>
        </p:spPr>
        <p:txBody>
          <a:bodyPr wrap="square" rtlCol="0">
            <a:spAutoFit/>
          </a:bodyPr>
          <a:lstStyle/>
          <a:p>
            <a:r>
              <a:rPr lang="en-US" altLang="zh-CN" dirty="0"/>
              <a:t>1.Text reasoning  </a:t>
            </a:r>
            <a:br>
              <a:rPr lang="en-US" altLang="zh-CN" dirty="0"/>
            </a:br>
            <a:r>
              <a:rPr lang="en-US" altLang="zh-CN" dirty="0"/>
              <a:t>2. multi-hop reasoning</a:t>
            </a:r>
            <a:br>
              <a:rPr lang="en-US" altLang="zh-CN" dirty="0"/>
            </a:br>
            <a:r>
              <a:rPr lang="en-US" altLang="zh-CN" dirty="0"/>
              <a:t>3. conversation reasoning </a:t>
            </a:r>
            <a:br>
              <a:rPr lang="en-US" altLang="zh-CN" dirty="0"/>
            </a:br>
            <a:r>
              <a:rPr lang="en-US" altLang="zh-CN" dirty="0"/>
              <a:t>4. no-answer reasoning </a:t>
            </a:r>
          </a:p>
        </p:txBody>
      </p:sp>
    </p:spTree>
    <p:extLst>
      <p:ext uri="{BB962C8B-B14F-4D97-AF65-F5344CB8AC3E}">
        <p14:creationId xmlns:p14="http://schemas.microsoft.com/office/powerpoint/2010/main" val="22666899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89DCAFF-85D4-4A6C-B00F-2EFA6A2AE9BA}"/>
              </a:ext>
            </a:extLst>
          </p:cNvPr>
          <p:cNvSpPr txBox="1"/>
          <p:nvPr/>
        </p:nvSpPr>
        <p:spPr>
          <a:xfrm>
            <a:off x="699715" y="644056"/>
            <a:ext cx="4245996" cy="2585323"/>
          </a:xfrm>
          <a:prstGeom prst="rect">
            <a:avLst/>
          </a:prstGeom>
          <a:noFill/>
        </p:spPr>
        <p:txBody>
          <a:bodyPr wrap="square" rtlCol="0">
            <a:spAutoFit/>
          </a:bodyPr>
          <a:lstStyle/>
          <a:p>
            <a:r>
              <a:rPr lang="zh-CN" altLang="en-US" dirty="0"/>
              <a:t>检索  </a:t>
            </a:r>
            <a:r>
              <a:rPr lang="en-US" altLang="zh-CN" dirty="0"/>
              <a:t>comprehension </a:t>
            </a:r>
            <a:r>
              <a:rPr lang="zh-CN" altLang="en-US" dirty="0"/>
              <a:t>、 </a:t>
            </a:r>
            <a:r>
              <a:rPr lang="en-US" altLang="zh-CN" dirty="0"/>
              <a:t>Reading </a:t>
            </a:r>
            <a:r>
              <a:rPr lang="zh-CN" altLang="en-US" dirty="0"/>
              <a:t>、 </a:t>
            </a:r>
            <a:r>
              <a:rPr lang="en-US" altLang="zh-CN" dirty="0"/>
              <a:t>Reasoning   </a:t>
            </a:r>
            <a:r>
              <a:rPr lang="en-US" altLang="zh-CN" dirty="0">
                <a:sym typeface="Wingdings" panose="05000000000000000000" pitchFamily="2" charset="2"/>
              </a:rPr>
              <a:t>  29 </a:t>
            </a:r>
            <a:r>
              <a:rPr lang="zh-CN" altLang="en-US" dirty="0">
                <a:sym typeface="Wingdings" panose="05000000000000000000" pitchFamily="2" charset="2"/>
              </a:rPr>
              <a:t>篇文章和</a:t>
            </a:r>
            <a:r>
              <a:rPr lang="en-US" altLang="zh-CN" dirty="0">
                <a:sym typeface="Wingdings" panose="05000000000000000000" pitchFamily="2" charset="2"/>
              </a:rPr>
              <a:t>MRC</a:t>
            </a:r>
            <a:r>
              <a:rPr lang="zh-CN" altLang="en-US" dirty="0">
                <a:sym typeface="Wingdings" panose="05000000000000000000" pitchFamily="2" charset="2"/>
              </a:rPr>
              <a:t>相关的  </a:t>
            </a:r>
            <a:br>
              <a:rPr lang="en-US" altLang="zh-CN" dirty="0">
                <a:sym typeface="Wingdings" panose="05000000000000000000" pitchFamily="2" charset="2"/>
              </a:rPr>
            </a:br>
            <a:br>
              <a:rPr lang="en-US" altLang="zh-CN" dirty="0">
                <a:sym typeface="Wingdings" panose="05000000000000000000" pitchFamily="2" charset="2"/>
              </a:rPr>
            </a:br>
            <a:r>
              <a:rPr lang="en-US" altLang="zh-CN" dirty="0">
                <a:sym typeface="Wingdings" panose="05000000000000000000" pitchFamily="2" charset="2"/>
              </a:rPr>
              <a:t>SOTA: 16/29</a:t>
            </a:r>
            <a:br>
              <a:rPr lang="en-US" altLang="zh-CN" dirty="0">
                <a:sym typeface="Wingdings" panose="05000000000000000000" pitchFamily="2" charset="2"/>
              </a:rPr>
            </a:br>
            <a:r>
              <a:rPr lang="zh-CN" altLang="en-US" dirty="0">
                <a:sym typeface="Wingdings" panose="05000000000000000000" pitchFamily="2" charset="2"/>
              </a:rPr>
              <a:t>数据集</a:t>
            </a:r>
            <a:r>
              <a:rPr lang="en-US" altLang="zh-CN" dirty="0">
                <a:sym typeface="Wingdings" panose="05000000000000000000" pitchFamily="2" charset="2"/>
              </a:rPr>
              <a:t>:  2 </a:t>
            </a:r>
          </a:p>
          <a:p>
            <a:r>
              <a:rPr lang="zh-CN" altLang="en-US" dirty="0">
                <a:sym typeface="Wingdings" panose="05000000000000000000" pitchFamily="2" charset="2"/>
              </a:rPr>
              <a:t>分析问题</a:t>
            </a:r>
            <a:r>
              <a:rPr lang="en-US" altLang="zh-CN" dirty="0">
                <a:sym typeface="Wingdings" panose="05000000000000000000" pitchFamily="2" charset="2"/>
              </a:rPr>
              <a:t>:  6 </a:t>
            </a:r>
          </a:p>
          <a:p>
            <a:r>
              <a:rPr lang="zh-CN" altLang="en-US" dirty="0">
                <a:sym typeface="Wingdings" panose="05000000000000000000" pitchFamily="2" charset="2"/>
              </a:rPr>
              <a:t>针对数据某一部分作研究</a:t>
            </a:r>
            <a:r>
              <a:rPr lang="en-US" altLang="zh-CN" dirty="0">
                <a:sym typeface="Wingdings" panose="05000000000000000000" pitchFamily="2" charset="2"/>
              </a:rPr>
              <a:t>: 4</a:t>
            </a:r>
            <a:br>
              <a:rPr lang="en-US" altLang="zh-CN" dirty="0"/>
            </a:br>
            <a:br>
              <a:rPr lang="en-US" altLang="zh-CN" dirty="0"/>
            </a:br>
            <a:endParaRPr lang="zh-CN" altLang="en-US" dirty="0"/>
          </a:p>
        </p:txBody>
      </p:sp>
    </p:spTree>
    <p:extLst>
      <p:ext uri="{BB962C8B-B14F-4D97-AF65-F5344CB8AC3E}">
        <p14:creationId xmlns:p14="http://schemas.microsoft.com/office/powerpoint/2010/main" val="38360305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F2EA002-4861-436C-8CF4-69B4805245E0}"/>
              </a:ext>
            </a:extLst>
          </p:cNvPr>
          <p:cNvSpPr txBox="1"/>
          <p:nvPr/>
        </p:nvSpPr>
        <p:spPr>
          <a:xfrm>
            <a:off x="453223" y="636103"/>
            <a:ext cx="10638847" cy="1754326"/>
          </a:xfrm>
          <a:prstGeom prst="rect">
            <a:avLst/>
          </a:prstGeom>
          <a:noFill/>
        </p:spPr>
        <p:txBody>
          <a:bodyPr wrap="square" rtlCol="0">
            <a:spAutoFit/>
          </a:bodyPr>
          <a:lstStyle/>
          <a:p>
            <a:r>
              <a:rPr lang="en-US" altLang="zh-CN" dirty="0"/>
              <a:t>1. </a:t>
            </a:r>
            <a:r>
              <a:rPr lang="zh-CN" altLang="en-US" dirty="0"/>
              <a:t>知识融合</a:t>
            </a:r>
            <a:br>
              <a:rPr lang="en-US" altLang="zh-CN" dirty="0"/>
            </a:br>
            <a:r>
              <a:rPr lang="en-US" altLang="zh-CN" dirty="0"/>
              <a:t>2. Multi-hop </a:t>
            </a:r>
            <a:r>
              <a:rPr lang="zh-CN" altLang="en-US" dirty="0"/>
              <a:t>多句证据融合</a:t>
            </a:r>
            <a:br>
              <a:rPr lang="en-US" altLang="zh-CN" dirty="0"/>
            </a:br>
            <a:br>
              <a:rPr lang="en-US" altLang="zh-CN" dirty="0"/>
            </a:br>
            <a:r>
              <a:rPr lang="en-US" altLang="zh-CN" dirty="0"/>
              <a:t>1. </a:t>
            </a:r>
            <a:r>
              <a:rPr lang="zh-CN" altLang="en-US" dirty="0"/>
              <a:t>推理方式</a:t>
            </a:r>
            <a:r>
              <a:rPr lang="en-US" altLang="zh-CN" dirty="0"/>
              <a:t>: </a:t>
            </a:r>
            <a:r>
              <a:rPr lang="zh-CN" altLang="en-US" dirty="0"/>
              <a:t>浅层匹配</a:t>
            </a:r>
            <a:r>
              <a:rPr lang="en-US" altLang="zh-CN" dirty="0">
                <a:sym typeface="Wingdings" panose="05000000000000000000" pitchFamily="2" charset="2"/>
              </a:rPr>
              <a:t> </a:t>
            </a:r>
            <a:r>
              <a:rPr lang="zh-CN" altLang="en-US" dirty="0">
                <a:sym typeface="Wingdings" panose="05000000000000000000" pitchFamily="2" charset="2"/>
              </a:rPr>
              <a:t>深层匹配</a:t>
            </a:r>
            <a:r>
              <a:rPr lang="en-US" altLang="zh-CN" dirty="0">
                <a:sym typeface="Wingdings" panose="05000000000000000000" pitchFamily="2" charset="2"/>
              </a:rPr>
              <a:t> </a:t>
            </a:r>
            <a:r>
              <a:rPr lang="zh-CN" altLang="en-US" dirty="0">
                <a:sym typeface="Wingdings" panose="05000000000000000000" pitchFamily="2" charset="2"/>
              </a:rPr>
              <a:t>推理单元</a:t>
            </a:r>
            <a:r>
              <a:rPr lang="en-US" altLang="zh-CN" dirty="0">
                <a:sym typeface="Wingdings" panose="05000000000000000000" pitchFamily="2" charset="2"/>
              </a:rPr>
              <a:t>(</a:t>
            </a:r>
            <a:r>
              <a:rPr lang="zh-CN" altLang="en-US" dirty="0">
                <a:sym typeface="Wingdings" panose="05000000000000000000" pitchFamily="2" charset="2"/>
              </a:rPr>
              <a:t>非匹配</a:t>
            </a:r>
            <a:r>
              <a:rPr lang="en-US" altLang="zh-CN" dirty="0">
                <a:sym typeface="Wingdings" panose="05000000000000000000" pitchFamily="2" charset="2"/>
              </a:rPr>
              <a:t>) </a:t>
            </a:r>
            <a:r>
              <a:rPr lang="zh-CN" altLang="en-US" dirty="0">
                <a:sym typeface="Wingdings" panose="05000000000000000000" pitchFamily="2" charset="2"/>
              </a:rPr>
              <a:t>符号推理</a:t>
            </a:r>
            <a:r>
              <a:rPr lang="en-US" altLang="zh-CN" dirty="0">
                <a:sym typeface="Wingdings" panose="05000000000000000000" pitchFamily="2" charset="2"/>
              </a:rPr>
              <a:t>+</a:t>
            </a:r>
            <a:r>
              <a:rPr lang="zh-CN" altLang="en-US" dirty="0">
                <a:sym typeface="Wingdings" panose="05000000000000000000" pitchFamily="2" charset="2"/>
              </a:rPr>
              <a:t>分布式。 </a:t>
            </a:r>
            <a:br>
              <a:rPr lang="en-US" altLang="zh-CN" dirty="0">
                <a:sym typeface="Wingdings" panose="05000000000000000000" pitchFamily="2" charset="2"/>
              </a:rPr>
            </a:br>
            <a:r>
              <a:rPr lang="en-US" altLang="zh-CN" dirty="0">
                <a:sym typeface="Wingdings" panose="05000000000000000000" pitchFamily="2" charset="2"/>
              </a:rPr>
              <a:t>2. Multi-hop:</a:t>
            </a:r>
            <a:r>
              <a:rPr lang="zh-CN" altLang="en-US" dirty="0">
                <a:sym typeface="Wingdings" panose="05000000000000000000" pitchFamily="2" charset="2"/>
              </a:rPr>
              <a:t> 共指等</a:t>
            </a:r>
            <a:r>
              <a:rPr lang="en-US" altLang="zh-CN" dirty="0">
                <a:sym typeface="Wingdings" panose="05000000000000000000" pitchFamily="2" charset="2"/>
              </a:rPr>
              <a:t> </a:t>
            </a:r>
            <a:r>
              <a:rPr lang="zh-CN" altLang="en-US" dirty="0">
                <a:sym typeface="Wingdings" panose="05000000000000000000" pitchFamily="2" charset="2"/>
              </a:rPr>
              <a:t>问句分解</a:t>
            </a:r>
            <a:r>
              <a:rPr lang="en-US" altLang="zh-CN" dirty="0">
                <a:sym typeface="Wingdings" panose="05000000000000000000" pitchFamily="2" charset="2"/>
              </a:rPr>
              <a:t> </a:t>
            </a:r>
            <a:r>
              <a:rPr lang="zh-CN" altLang="en-US" dirty="0">
                <a:sym typeface="Wingdings" panose="05000000000000000000" pitchFamily="2" charset="2"/>
              </a:rPr>
              <a:t>贪婪搜索策略、</a:t>
            </a:r>
            <a:r>
              <a:rPr lang="en-US" altLang="zh-CN" dirty="0">
                <a:sym typeface="Wingdings" panose="05000000000000000000" pitchFamily="2" charset="2"/>
              </a:rPr>
              <a:t>GCN</a:t>
            </a:r>
            <a:r>
              <a:rPr lang="zh-CN" altLang="en-US" dirty="0">
                <a:sym typeface="Wingdings" panose="05000000000000000000" pitchFamily="2" charset="2"/>
              </a:rPr>
              <a:t>建模实体关系、句子关系 </a:t>
            </a:r>
            <a:r>
              <a:rPr lang="en-US" altLang="zh-CN" dirty="0">
                <a:sym typeface="Wingdings" panose="05000000000000000000" pitchFamily="2" charset="2"/>
              </a:rPr>
              <a:t> </a:t>
            </a:r>
            <a:r>
              <a:rPr lang="zh-CN" altLang="en-US" dirty="0">
                <a:sym typeface="Wingdings" panose="05000000000000000000" pitchFamily="2" charset="2"/>
              </a:rPr>
              <a:t>文章对于句子的迭代注意力方法</a:t>
            </a:r>
            <a:endParaRPr lang="zh-CN" altLang="en-US" dirty="0"/>
          </a:p>
        </p:txBody>
      </p:sp>
    </p:spTree>
    <p:extLst>
      <p:ext uri="{BB962C8B-B14F-4D97-AF65-F5344CB8AC3E}">
        <p14:creationId xmlns:p14="http://schemas.microsoft.com/office/powerpoint/2010/main" val="725452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4F50AFC-DB99-4ED1-85B6-C8BD42D5CDB8}"/>
              </a:ext>
            </a:extLst>
          </p:cNvPr>
          <p:cNvPicPr>
            <a:picLocks noChangeAspect="1"/>
          </p:cNvPicPr>
          <p:nvPr/>
        </p:nvPicPr>
        <p:blipFill>
          <a:blip r:embed="rId2"/>
          <a:stretch>
            <a:fillRect/>
          </a:stretch>
        </p:blipFill>
        <p:spPr>
          <a:xfrm>
            <a:off x="0" y="77236"/>
            <a:ext cx="3717028" cy="924688"/>
          </a:xfrm>
          <a:prstGeom prst="rect">
            <a:avLst/>
          </a:prstGeom>
        </p:spPr>
      </p:pic>
      <p:pic>
        <p:nvPicPr>
          <p:cNvPr id="3" name="图片 2">
            <a:extLst>
              <a:ext uri="{FF2B5EF4-FFF2-40B4-BE49-F238E27FC236}">
                <a16:creationId xmlns:a16="http://schemas.microsoft.com/office/drawing/2014/main" id="{0A6CDBCF-BD3D-417F-AE1B-117A78276F3B}"/>
              </a:ext>
            </a:extLst>
          </p:cNvPr>
          <p:cNvPicPr>
            <a:picLocks noChangeAspect="1"/>
          </p:cNvPicPr>
          <p:nvPr/>
        </p:nvPicPr>
        <p:blipFill>
          <a:blip r:embed="rId3"/>
          <a:stretch>
            <a:fillRect/>
          </a:stretch>
        </p:blipFill>
        <p:spPr>
          <a:xfrm>
            <a:off x="707666" y="2057361"/>
            <a:ext cx="8479219" cy="2743277"/>
          </a:xfrm>
          <a:prstGeom prst="rect">
            <a:avLst/>
          </a:prstGeom>
        </p:spPr>
      </p:pic>
      <p:sp>
        <p:nvSpPr>
          <p:cNvPr id="4" name="文本框 3">
            <a:extLst>
              <a:ext uri="{FF2B5EF4-FFF2-40B4-BE49-F238E27FC236}">
                <a16:creationId xmlns:a16="http://schemas.microsoft.com/office/drawing/2014/main" id="{BE67A801-AB5F-47A1-BD65-9EA3DCC31BC1}"/>
              </a:ext>
            </a:extLst>
          </p:cNvPr>
          <p:cNvSpPr txBox="1"/>
          <p:nvPr/>
        </p:nvSpPr>
        <p:spPr>
          <a:xfrm>
            <a:off x="1304014" y="5072932"/>
            <a:ext cx="4659464" cy="369332"/>
          </a:xfrm>
          <a:prstGeom prst="rect">
            <a:avLst/>
          </a:prstGeom>
          <a:noFill/>
        </p:spPr>
        <p:txBody>
          <a:bodyPr wrap="square" rtlCol="0">
            <a:spAutoFit/>
          </a:bodyPr>
          <a:lstStyle/>
          <a:p>
            <a:r>
              <a:rPr lang="en-US" altLang="zh-CN" dirty="0"/>
              <a:t>3</a:t>
            </a:r>
            <a:r>
              <a:rPr lang="zh-CN" altLang="en-US" dirty="0"/>
              <a:t>种不同的方法</a:t>
            </a:r>
          </a:p>
        </p:txBody>
      </p:sp>
    </p:spTree>
    <p:extLst>
      <p:ext uri="{BB962C8B-B14F-4D97-AF65-F5344CB8AC3E}">
        <p14:creationId xmlns:p14="http://schemas.microsoft.com/office/powerpoint/2010/main" val="17859548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5344737-F4A1-4A8F-91E0-D49994A3C582}"/>
              </a:ext>
            </a:extLst>
          </p:cNvPr>
          <p:cNvPicPr>
            <a:picLocks noChangeAspect="1"/>
          </p:cNvPicPr>
          <p:nvPr/>
        </p:nvPicPr>
        <p:blipFill>
          <a:blip r:embed="rId2"/>
          <a:stretch>
            <a:fillRect/>
          </a:stretch>
        </p:blipFill>
        <p:spPr>
          <a:xfrm>
            <a:off x="127179" y="66965"/>
            <a:ext cx="3021538" cy="983341"/>
          </a:xfrm>
          <a:prstGeom prst="rect">
            <a:avLst/>
          </a:prstGeom>
        </p:spPr>
      </p:pic>
      <p:sp>
        <p:nvSpPr>
          <p:cNvPr id="3" name="文本框 2">
            <a:extLst>
              <a:ext uri="{FF2B5EF4-FFF2-40B4-BE49-F238E27FC236}">
                <a16:creationId xmlns:a16="http://schemas.microsoft.com/office/drawing/2014/main" id="{BDE00D23-2C50-4D9C-B509-73E93E0FFA74}"/>
              </a:ext>
            </a:extLst>
          </p:cNvPr>
          <p:cNvSpPr txBox="1"/>
          <p:nvPr/>
        </p:nvSpPr>
        <p:spPr>
          <a:xfrm>
            <a:off x="572493" y="1399430"/>
            <a:ext cx="7712765" cy="646331"/>
          </a:xfrm>
          <a:prstGeom prst="rect">
            <a:avLst/>
          </a:prstGeom>
          <a:noFill/>
        </p:spPr>
        <p:txBody>
          <a:bodyPr wrap="square" rtlCol="0">
            <a:spAutoFit/>
          </a:bodyPr>
          <a:lstStyle/>
          <a:p>
            <a:r>
              <a:rPr lang="zh-CN" altLang="en-US" b="1" dirty="0"/>
              <a:t>数据集构建</a:t>
            </a:r>
            <a:br>
              <a:rPr lang="en-US" altLang="zh-CN" b="1" dirty="0"/>
            </a:br>
            <a:r>
              <a:rPr lang="en-US" altLang="zh-CN" b="1" dirty="0"/>
              <a:t>* </a:t>
            </a:r>
            <a:r>
              <a:rPr lang="zh-CN" altLang="en-US" b="1" dirty="0"/>
              <a:t>动机</a:t>
            </a:r>
            <a:r>
              <a:rPr lang="en-US" altLang="zh-CN" b="1" dirty="0"/>
              <a:t>\</a:t>
            </a:r>
            <a:r>
              <a:rPr lang="zh-CN" altLang="en-US" b="1" dirty="0"/>
              <a:t>出发点</a:t>
            </a:r>
            <a:r>
              <a:rPr lang="en-US" altLang="zh-CN" b="1" dirty="0"/>
              <a:t>:  </a:t>
            </a:r>
            <a:endParaRPr lang="zh-CN" altLang="en-US" b="1" dirty="0"/>
          </a:p>
        </p:txBody>
      </p:sp>
    </p:spTree>
    <p:extLst>
      <p:ext uri="{BB962C8B-B14F-4D97-AF65-F5344CB8AC3E}">
        <p14:creationId xmlns:p14="http://schemas.microsoft.com/office/powerpoint/2010/main" val="24193416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9AF0E82-D3CA-4435-9E92-107621836178}"/>
              </a:ext>
            </a:extLst>
          </p:cNvPr>
          <p:cNvPicPr>
            <a:picLocks noChangeAspect="1"/>
          </p:cNvPicPr>
          <p:nvPr/>
        </p:nvPicPr>
        <p:blipFill>
          <a:blip r:embed="rId2"/>
          <a:stretch>
            <a:fillRect/>
          </a:stretch>
        </p:blipFill>
        <p:spPr>
          <a:xfrm>
            <a:off x="597714" y="440635"/>
            <a:ext cx="10106025" cy="5181600"/>
          </a:xfrm>
          <a:prstGeom prst="rect">
            <a:avLst/>
          </a:prstGeom>
        </p:spPr>
      </p:pic>
    </p:spTree>
    <p:extLst>
      <p:ext uri="{BB962C8B-B14F-4D97-AF65-F5344CB8AC3E}">
        <p14:creationId xmlns:p14="http://schemas.microsoft.com/office/powerpoint/2010/main" val="1573874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758CB40-5FDF-451F-B45E-19DD95DDF58E}"/>
              </a:ext>
            </a:extLst>
          </p:cNvPr>
          <p:cNvPicPr>
            <a:picLocks noChangeAspect="1"/>
          </p:cNvPicPr>
          <p:nvPr/>
        </p:nvPicPr>
        <p:blipFill>
          <a:blip r:embed="rId2"/>
          <a:stretch>
            <a:fillRect/>
          </a:stretch>
        </p:blipFill>
        <p:spPr>
          <a:xfrm>
            <a:off x="289809" y="0"/>
            <a:ext cx="7143750" cy="5381625"/>
          </a:xfrm>
          <a:prstGeom prst="rect">
            <a:avLst/>
          </a:prstGeom>
        </p:spPr>
      </p:pic>
    </p:spTree>
    <p:extLst>
      <p:ext uri="{BB962C8B-B14F-4D97-AF65-F5344CB8AC3E}">
        <p14:creationId xmlns:p14="http://schemas.microsoft.com/office/powerpoint/2010/main" val="28258994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FB1147F-0041-41BD-B4B8-AF47F774649A}"/>
              </a:ext>
            </a:extLst>
          </p:cNvPr>
          <p:cNvPicPr>
            <a:picLocks noChangeAspect="1"/>
          </p:cNvPicPr>
          <p:nvPr/>
        </p:nvPicPr>
        <p:blipFill>
          <a:blip r:embed="rId2"/>
          <a:stretch>
            <a:fillRect/>
          </a:stretch>
        </p:blipFill>
        <p:spPr>
          <a:xfrm>
            <a:off x="323145" y="380047"/>
            <a:ext cx="8905875" cy="5000625"/>
          </a:xfrm>
          <a:prstGeom prst="rect">
            <a:avLst/>
          </a:prstGeom>
        </p:spPr>
      </p:pic>
    </p:spTree>
    <p:extLst>
      <p:ext uri="{BB962C8B-B14F-4D97-AF65-F5344CB8AC3E}">
        <p14:creationId xmlns:p14="http://schemas.microsoft.com/office/powerpoint/2010/main" val="15699028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7908564-5EAF-4180-8BBE-1854D06002B4}"/>
              </a:ext>
            </a:extLst>
          </p:cNvPr>
          <p:cNvPicPr>
            <a:picLocks noChangeAspect="1"/>
          </p:cNvPicPr>
          <p:nvPr/>
        </p:nvPicPr>
        <p:blipFill>
          <a:blip r:embed="rId2"/>
          <a:stretch>
            <a:fillRect/>
          </a:stretch>
        </p:blipFill>
        <p:spPr>
          <a:xfrm>
            <a:off x="328240" y="166811"/>
            <a:ext cx="9277350" cy="4838700"/>
          </a:xfrm>
          <a:prstGeom prst="rect">
            <a:avLst/>
          </a:prstGeom>
        </p:spPr>
      </p:pic>
    </p:spTree>
    <p:extLst>
      <p:ext uri="{BB962C8B-B14F-4D97-AF65-F5344CB8AC3E}">
        <p14:creationId xmlns:p14="http://schemas.microsoft.com/office/powerpoint/2010/main" val="3276747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3CE9159-A3C0-4856-B90F-F53BB334285D}"/>
              </a:ext>
            </a:extLst>
          </p:cNvPr>
          <p:cNvPicPr>
            <a:picLocks noChangeAspect="1"/>
          </p:cNvPicPr>
          <p:nvPr/>
        </p:nvPicPr>
        <p:blipFill>
          <a:blip r:embed="rId2"/>
          <a:stretch>
            <a:fillRect/>
          </a:stretch>
        </p:blipFill>
        <p:spPr>
          <a:xfrm>
            <a:off x="1190625" y="885825"/>
            <a:ext cx="9810750" cy="5086350"/>
          </a:xfrm>
          <a:prstGeom prst="rect">
            <a:avLst/>
          </a:prstGeom>
        </p:spPr>
      </p:pic>
    </p:spTree>
    <p:extLst>
      <p:ext uri="{BB962C8B-B14F-4D97-AF65-F5344CB8AC3E}">
        <p14:creationId xmlns:p14="http://schemas.microsoft.com/office/powerpoint/2010/main" val="26620884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38FF4B4-D605-4050-A3A2-60A2CE90A5EF}"/>
              </a:ext>
            </a:extLst>
          </p:cNvPr>
          <p:cNvPicPr>
            <a:picLocks noChangeAspect="1"/>
          </p:cNvPicPr>
          <p:nvPr/>
        </p:nvPicPr>
        <p:blipFill>
          <a:blip r:embed="rId2"/>
          <a:stretch>
            <a:fillRect/>
          </a:stretch>
        </p:blipFill>
        <p:spPr>
          <a:xfrm>
            <a:off x="1371600" y="685800"/>
            <a:ext cx="9448800" cy="5486400"/>
          </a:xfrm>
          <a:prstGeom prst="rect">
            <a:avLst/>
          </a:prstGeom>
        </p:spPr>
      </p:pic>
    </p:spTree>
    <p:extLst>
      <p:ext uri="{BB962C8B-B14F-4D97-AF65-F5344CB8AC3E}">
        <p14:creationId xmlns:p14="http://schemas.microsoft.com/office/powerpoint/2010/main" val="40375764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E523712-5898-4B5A-BE22-4DD92EA68415}"/>
              </a:ext>
            </a:extLst>
          </p:cNvPr>
          <p:cNvPicPr>
            <a:picLocks noChangeAspect="1"/>
          </p:cNvPicPr>
          <p:nvPr/>
        </p:nvPicPr>
        <p:blipFill>
          <a:blip r:embed="rId2"/>
          <a:stretch>
            <a:fillRect/>
          </a:stretch>
        </p:blipFill>
        <p:spPr>
          <a:xfrm>
            <a:off x="536050" y="0"/>
            <a:ext cx="8686800" cy="5200650"/>
          </a:xfrm>
          <a:prstGeom prst="rect">
            <a:avLst/>
          </a:prstGeom>
        </p:spPr>
      </p:pic>
    </p:spTree>
    <p:extLst>
      <p:ext uri="{BB962C8B-B14F-4D97-AF65-F5344CB8AC3E}">
        <p14:creationId xmlns:p14="http://schemas.microsoft.com/office/powerpoint/2010/main" val="39073700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FAF4836-D262-4643-81F9-7CE9754014F1}"/>
              </a:ext>
            </a:extLst>
          </p:cNvPr>
          <p:cNvPicPr>
            <a:picLocks noChangeAspect="1"/>
          </p:cNvPicPr>
          <p:nvPr/>
        </p:nvPicPr>
        <p:blipFill>
          <a:blip r:embed="rId2"/>
          <a:stretch>
            <a:fillRect/>
          </a:stretch>
        </p:blipFill>
        <p:spPr>
          <a:xfrm>
            <a:off x="0" y="73466"/>
            <a:ext cx="9667875" cy="5391150"/>
          </a:xfrm>
          <a:prstGeom prst="rect">
            <a:avLst/>
          </a:prstGeom>
        </p:spPr>
      </p:pic>
    </p:spTree>
    <p:extLst>
      <p:ext uri="{BB962C8B-B14F-4D97-AF65-F5344CB8AC3E}">
        <p14:creationId xmlns:p14="http://schemas.microsoft.com/office/powerpoint/2010/main" val="34066899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EC82B7C-4A25-46A4-9295-85115F846853}"/>
              </a:ext>
            </a:extLst>
          </p:cNvPr>
          <p:cNvPicPr>
            <a:picLocks noChangeAspect="1"/>
          </p:cNvPicPr>
          <p:nvPr/>
        </p:nvPicPr>
        <p:blipFill>
          <a:blip r:embed="rId2"/>
          <a:stretch>
            <a:fillRect/>
          </a:stretch>
        </p:blipFill>
        <p:spPr>
          <a:xfrm>
            <a:off x="372551" y="124571"/>
            <a:ext cx="9029700" cy="5638800"/>
          </a:xfrm>
          <a:prstGeom prst="rect">
            <a:avLst/>
          </a:prstGeom>
        </p:spPr>
      </p:pic>
    </p:spTree>
    <p:extLst>
      <p:ext uri="{BB962C8B-B14F-4D97-AF65-F5344CB8AC3E}">
        <p14:creationId xmlns:p14="http://schemas.microsoft.com/office/powerpoint/2010/main" val="980924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D6E9C9D-60C9-4680-A9E4-521AAE4989DA}"/>
              </a:ext>
            </a:extLst>
          </p:cNvPr>
          <p:cNvPicPr>
            <a:picLocks noChangeAspect="1"/>
          </p:cNvPicPr>
          <p:nvPr/>
        </p:nvPicPr>
        <p:blipFill>
          <a:blip r:embed="rId2"/>
          <a:stretch>
            <a:fillRect/>
          </a:stretch>
        </p:blipFill>
        <p:spPr>
          <a:xfrm>
            <a:off x="83614" y="0"/>
            <a:ext cx="6375608" cy="1276185"/>
          </a:xfrm>
          <a:prstGeom prst="rect">
            <a:avLst/>
          </a:prstGeom>
        </p:spPr>
      </p:pic>
      <p:pic>
        <p:nvPicPr>
          <p:cNvPr id="3" name="图片 2">
            <a:extLst>
              <a:ext uri="{FF2B5EF4-FFF2-40B4-BE49-F238E27FC236}">
                <a16:creationId xmlns:a16="http://schemas.microsoft.com/office/drawing/2014/main" id="{8A921AB1-5D8D-405A-99E6-B4CC8F5BAC0C}"/>
              </a:ext>
            </a:extLst>
          </p:cNvPr>
          <p:cNvPicPr>
            <a:picLocks noChangeAspect="1"/>
          </p:cNvPicPr>
          <p:nvPr/>
        </p:nvPicPr>
        <p:blipFill>
          <a:blip r:embed="rId3"/>
          <a:stretch>
            <a:fillRect/>
          </a:stretch>
        </p:blipFill>
        <p:spPr>
          <a:xfrm>
            <a:off x="83614" y="4579951"/>
            <a:ext cx="4566124" cy="2019632"/>
          </a:xfrm>
          <a:prstGeom prst="rect">
            <a:avLst/>
          </a:prstGeom>
        </p:spPr>
      </p:pic>
      <p:pic>
        <p:nvPicPr>
          <p:cNvPr id="4" name="图片 3">
            <a:extLst>
              <a:ext uri="{FF2B5EF4-FFF2-40B4-BE49-F238E27FC236}">
                <a16:creationId xmlns:a16="http://schemas.microsoft.com/office/drawing/2014/main" id="{F22DB3AE-E4FC-4740-9F41-5C00FD44B518}"/>
              </a:ext>
            </a:extLst>
          </p:cNvPr>
          <p:cNvPicPr>
            <a:picLocks noChangeAspect="1"/>
          </p:cNvPicPr>
          <p:nvPr/>
        </p:nvPicPr>
        <p:blipFill>
          <a:blip r:embed="rId4"/>
          <a:stretch>
            <a:fillRect/>
          </a:stretch>
        </p:blipFill>
        <p:spPr>
          <a:xfrm>
            <a:off x="83614" y="1843419"/>
            <a:ext cx="4249847" cy="2088785"/>
          </a:xfrm>
          <a:prstGeom prst="rect">
            <a:avLst/>
          </a:prstGeom>
        </p:spPr>
      </p:pic>
      <p:sp>
        <p:nvSpPr>
          <p:cNvPr id="5" name="文本框 4">
            <a:extLst>
              <a:ext uri="{FF2B5EF4-FFF2-40B4-BE49-F238E27FC236}">
                <a16:creationId xmlns:a16="http://schemas.microsoft.com/office/drawing/2014/main" id="{BCC9E3C4-297F-4CC1-9CF2-2F6D4B896BE4}"/>
              </a:ext>
            </a:extLst>
          </p:cNvPr>
          <p:cNvSpPr txBox="1"/>
          <p:nvPr/>
        </p:nvSpPr>
        <p:spPr>
          <a:xfrm>
            <a:off x="5550010" y="2631882"/>
            <a:ext cx="4818491" cy="1477328"/>
          </a:xfrm>
          <a:prstGeom prst="rect">
            <a:avLst/>
          </a:prstGeom>
          <a:noFill/>
        </p:spPr>
        <p:txBody>
          <a:bodyPr wrap="square" rtlCol="0">
            <a:spAutoFit/>
          </a:bodyPr>
          <a:lstStyle/>
          <a:p>
            <a:pPr marL="342900" indent="-342900">
              <a:buAutoNum type="arabicPeriod"/>
            </a:pPr>
            <a:r>
              <a:rPr lang="en-US" altLang="zh-CN" dirty="0"/>
              <a:t>Mask </a:t>
            </a:r>
            <a:r>
              <a:rPr lang="zh-CN" altLang="en-US" dirty="0"/>
              <a:t>结构来源于  对话已经有的结构，并不是学出来的，测试时候使用的是 先前预测结果  </a:t>
            </a:r>
            <a:endParaRPr lang="en-US" altLang="zh-CN" dirty="0"/>
          </a:p>
          <a:p>
            <a:pPr marL="342900" indent="-342900">
              <a:buAutoNum type="arabicPeriod"/>
            </a:pPr>
            <a:r>
              <a:rPr lang="zh-CN" altLang="en-US" dirty="0"/>
              <a:t>层次结构</a:t>
            </a:r>
            <a:r>
              <a:rPr lang="en-US" altLang="zh-CN" dirty="0"/>
              <a:t>-2</a:t>
            </a:r>
            <a:r>
              <a:rPr lang="zh-CN" altLang="en-US" dirty="0"/>
              <a:t>阶段，一种学习的</a:t>
            </a:r>
            <a:r>
              <a:rPr lang="en-US" altLang="zh-CN" dirty="0"/>
              <a:t>trick</a:t>
            </a:r>
            <a:r>
              <a:rPr lang="zh-CN" altLang="en-US" dirty="0"/>
              <a:t>，</a:t>
            </a:r>
            <a:r>
              <a:rPr lang="en-US" altLang="zh-CN" dirty="0" err="1"/>
              <a:t>bert</a:t>
            </a:r>
            <a:r>
              <a:rPr lang="zh-CN" altLang="en-US" dirty="0"/>
              <a:t>参数先固定，后面再微调  </a:t>
            </a:r>
          </a:p>
        </p:txBody>
      </p:sp>
    </p:spTree>
    <p:extLst>
      <p:ext uri="{BB962C8B-B14F-4D97-AF65-F5344CB8AC3E}">
        <p14:creationId xmlns:p14="http://schemas.microsoft.com/office/powerpoint/2010/main" val="35780647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AC7C1B0-D1FB-43B5-94F3-22A8D4C3470B}"/>
              </a:ext>
            </a:extLst>
          </p:cNvPr>
          <p:cNvPicPr>
            <a:picLocks noChangeAspect="1"/>
          </p:cNvPicPr>
          <p:nvPr/>
        </p:nvPicPr>
        <p:blipFill>
          <a:blip r:embed="rId2"/>
          <a:stretch>
            <a:fillRect/>
          </a:stretch>
        </p:blipFill>
        <p:spPr>
          <a:xfrm>
            <a:off x="379964" y="113264"/>
            <a:ext cx="8410575" cy="5438775"/>
          </a:xfrm>
          <a:prstGeom prst="rect">
            <a:avLst/>
          </a:prstGeom>
        </p:spPr>
      </p:pic>
    </p:spTree>
    <p:extLst>
      <p:ext uri="{BB962C8B-B14F-4D97-AF65-F5344CB8AC3E}">
        <p14:creationId xmlns:p14="http://schemas.microsoft.com/office/powerpoint/2010/main" val="26610309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67BF821-7D91-422A-9CEB-D75EA8F5ADC4}"/>
              </a:ext>
            </a:extLst>
          </p:cNvPr>
          <p:cNvPicPr>
            <a:picLocks noChangeAspect="1"/>
          </p:cNvPicPr>
          <p:nvPr/>
        </p:nvPicPr>
        <p:blipFill>
          <a:blip r:embed="rId2"/>
          <a:stretch>
            <a:fillRect/>
          </a:stretch>
        </p:blipFill>
        <p:spPr>
          <a:xfrm>
            <a:off x="0" y="199486"/>
            <a:ext cx="8420100" cy="4010025"/>
          </a:xfrm>
          <a:prstGeom prst="rect">
            <a:avLst/>
          </a:prstGeom>
        </p:spPr>
      </p:pic>
    </p:spTree>
    <p:extLst>
      <p:ext uri="{BB962C8B-B14F-4D97-AF65-F5344CB8AC3E}">
        <p14:creationId xmlns:p14="http://schemas.microsoft.com/office/powerpoint/2010/main" val="29244533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3B39E3D-BAD8-476E-B054-E0EE67BAFC30}"/>
              </a:ext>
            </a:extLst>
          </p:cNvPr>
          <p:cNvPicPr>
            <a:picLocks noChangeAspect="1"/>
          </p:cNvPicPr>
          <p:nvPr/>
        </p:nvPicPr>
        <p:blipFill>
          <a:blip r:embed="rId2"/>
          <a:stretch>
            <a:fillRect/>
          </a:stretch>
        </p:blipFill>
        <p:spPr>
          <a:xfrm>
            <a:off x="309645" y="225080"/>
            <a:ext cx="8010525" cy="4181475"/>
          </a:xfrm>
          <a:prstGeom prst="rect">
            <a:avLst/>
          </a:prstGeom>
        </p:spPr>
      </p:pic>
    </p:spTree>
    <p:extLst>
      <p:ext uri="{BB962C8B-B14F-4D97-AF65-F5344CB8AC3E}">
        <p14:creationId xmlns:p14="http://schemas.microsoft.com/office/powerpoint/2010/main" val="31531308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C4060A7-3A03-46C4-A8A3-851DAA383EF7}"/>
              </a:ext>
            </a:extLst>
          </p:cNvPr>
          <p:cNvPicPr>
            <a:picLocks noChangeAspect="1"/>
          </p:cNvPicPr>
          <p:nvPr/>
        </p:nvPicPr>
        <p:blipFill>
          <a:blip r:embed="rId2"/>
          <a:stretch>
            <a:fillRect/>
          </a:stretch>
        </p:blipFill>
        <p:spPr>
          <a:xfrm>
            <a:off x="199197" y="87630"/>
            <a:ext cx="9010650" cy="5219700"/>
          </a:xfrm>
          <a:prstGeom prst="rect">
            <a:avLst/>
          </a:prstGeom>
        </p:spPr>
      </p:pic>
    </p:spTree>
    <p:extLst>
      <p:ext uri="{BB962C8B-B14F-4D97-AF65-F5344CB8AC3E}">
        <p14:creationId xmlns:p14="http://schemas.microsoft.com/office/powerpoint/2010/main" val="27960255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DA3BBB6-D1CF-4BB2-8FFE-E5CCA53D4289}"/>
              </a:ext>
            </a:extLst>
          </p:cNvPr>
          <p:cNvPicPr>
            <a:picLocks noChangeAspect="1"/>
          </p:cNvPicPr>
          <p:nvPr/>
        </p:nvPicPr>
        <p:blipFill>
          <a:blip r:embed="rId2"/>
          <a:stretch>
            <a:fillRect/>
          </a:stretch>
        </p:blipFill>
        <p:spPr>
          <a:xfrm>
            <a:off x="450118" y="287986"/>
            <a:ext cx="8620125" cy="5200650"/>
          </a:xfrm>
          <a:prstGeom prst="rect">
            <a:avLst/>
          </a:prstGeom>
        </p:spPr>
      </p:pic>
    </p:spTree>
    <p:extLst>
      <p:ext uri="{BB962C8B-B14F-4D97-AF65-F5344CB8AC3E}">
        <p14:creationId xmlns:p14="http://schemas.microsoft.com/office/powerpoint/2010/main" val="30294262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DF69F7B-56BC-46A1-9857-287E018B9E9F}"/>
              </a:ext>
            </a:extLst>
          </p:cNvPr>
          <p:cNvPicPr>
            <a:picLocks noChangeAspect="1"/>
          </p:cNvPicPr>
          <p:nvPr/>
        </p:nvPicPr>
        <p:blipFill>
          <a:blip r:embed="rId2"/>
          <a:stretch>
            <a:fillRect/>
          </a:stretch>
        </p:blipFill>
        <p:spPr>
          <a:xfrm>
            <a:off x="117742" y="97103"/>
            <a:ext cx="8753475" cy="4829175"/>
          </a:xfrm>
          <a:prstGeom prst="rect">
            <a:avLst/>
          </a:prstGeom>
        </p:spPr>
      </p:pic>
    </p:spTree>
    <p:extLst>
      <p:ext uri="{BB962C8B-B14F-4D97-AF65-F5344CB8AC3E}">
        <p14:creationId xmlns:p14="http://schemas.microsoft.com/office/powerpoint/2010/main" val="4812460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503FA2B-3FEE-488B-8E0E-22A0BCABEAE8}"/>
              </a:ext>
            </a:extLst>
          </p:cNvPr>
          <p:cNvPicPr>
            <a:picLocks noChangeAspect="1"/>
          </p:cNvPicPr>
          <p:nvPr/>
        </p:nvPicPr>
        <p:blipFill>
          <a:blip r:embed="rId2"/>
          <a:stretch>
            <a:fillRect/>
          </a:stretch>
        </p:blipFill>
        <p:spPr>
          <a:xfrm>
            <a:off x="201710" y="170396"/>
            <a:ext cx="8972550" cy="5076825"/>
          </a:xfrm>
          <a:prstGeom prst="rect">
            <a:avLst/>
          </a:prstGeom>
        </p:spPr>
      </p:pic>
    </p:spTree>
    <p:extLst>
      <p:ext uri="{BB962C8B-B14F-4D97-AF65-F5344CB8AC3E}">
        <p14:creationId xmlns:p14="http://schemas.microsoft.com/office/powerpoint/2010/main" val="19198724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B83B305-31EB-4F49-91E5-948380AD42AA}"/>
              </a:ext>
            </a:extLst>
          </p:cNvPr>
          <p:cNvPicPr>
            <a:picLocks noChangeAspect="1"/>
          </p:cNvPicPr>
          <p:nvPr/>
        </p:nvPicPr>
        <p:blipFill>
          <a:blip r:embed="rId2"/>
          <a:stretch>
            <a:fillRect/>
          </a:stretch>
        </p:blipFill>
        <p:spPr>
          <a:xfrm>
            <a:off x="2324100" y="752475"/>
            <a:ext cx="7543800" cy="5353050"/>
          </a:xfrm>
          <a:prstGeom prst="rect">
            <a:avLst/>
          </a:prstGeom>
        </p:spPr>
      </p:pic>
    </p:spTree>
    <p:extLst>
      <p:ext uri="{BB962C8B-B14F-4D97-AF65-F5344CB8AC3E}">
        <p14:creationId xmlns:p14="http://schemas.microsoft.com/office/powerpoint/2010/main" val="7093117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DFF36D8-532F-41A8-96EE-E970C649399F}"/>
              </a:ext>
            </a:extLst>
          </p:cNvPr>
          <p:cNvPicPr>
            <a:picLocks noChangeAspect="1"/>
          </p:cNvPicPr>
          <p:nvPr/>
        </p:nvPicPr>
        <p:blipFill>
          <a:blip r:embed="rId2"/>
          <a:stretch>
            <a:fillRect/>
          </a:stretch>
        </p:blipFill>
        <p:spPr>
          <a:xfrm>
            <a:off x="-63445" y="-84483"/>
            <a:ext cx="8724900" cy="4800600"/>
          </a:xfrm>
          <a:prstGeom prst="rect">
            <a:avLst/>
          </a:prstGeom>
        </p:spPr>
      </p:pic>
    </p:spTree>
    <p:extLst>
      <p:ext uri="{BB962C8B-B14F-4D97-AF65-F5344CB8AC3E}">
        <p14:creationId xmlns:p14="http://schemas.microsoft.com/office/powerpoint/2010/main" val="14225021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1EDF05E-C7AA-4EE5-B290-EF73B3201937}"/>
              </a:ext>
            </a:extLst>
          </p:cNvPr>
          <p:cNvPicPr>
            <a:picLocks noChangeAspect="1"/>
          </p:cNvPicPr>
          <p:nvPr/>
        </p:nvPicPr>
        <p:blipFill>
          <a:blip r:embed="rId2"/>
          <a:stretch>
            <a:fillRect/>
          </a:stretch>
        </p:blipFill>
        <p:spPr>
          <a:xfrm>
            <a:off x="2252662" y="642937"/>
            <a:ext cx="7686675" cy="5572125"/>
          </a:xfrm>
          <a:prstGeom prst="rect">
            <a:avLst/>
          </a:prstGeom>
        </p:spPr>
      </p:pic>
    </p:spTree>
    <p:extLst>
      <p:ext uri="{BB962C8B-B14F-4D97-AF65-F5344CB8AC3E}">
        <p14:creationId xmlns:p14="http://schemas.microsoft.com/office/powerpoint/2010/main" val="1439766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E8AB36D-0EEA-4C51-AEB0-420A5BD99F8B}"/>
              </a:ext>
            </a:extLst>
          </p:cNvPr>
          <p:cNvSpPr txBox="1"/>
          <p:nvPr/>
        </p:nvSpPr>
        <p:spPr>
          <a:xfrm>
            <a:off x="954157" y="469127"/>
            <a:ext cx="8778240" cy="646331"/>
          </a:xfrm>
          <a:prstGeom prst="rect">
            <a:avLst/>
          </a:prstGeom>
          <a:noFill/>
        </p:spPr>
        <p:txBody>
          <a:bodyPr wrap="square" rtlCol="0">
            <a:spAutoFit/>
          </a:bodyPr>
          <a:lstStyle/>
          <a:p>
            <a:r>
              <a:rPr lang="en-US" altLang="zh-CN" dirty="0"/>
              <a:t>1. </a:t>
            </a:r>
            <a:r>
              <a:rPr lang="zh-CN" altLang="en-US" dirty="0"/>
              <a:t>所有的别的任务的数据集以及方法如果想要使用，最简单的就是  使用 </a:t>
            </a:r>
            <a:r>
              <a:rPr lang="en-US" altLang="zh-CN" dirty="0"/>
              <a:t>ID</a:t>
            </a:r>
            <a:r>
              <a:rPr lang="zh-CN" altLang="en-US"/>
              <a:t>和此次那个</a:t>
            </a:r>
          </a:p>
        </p:txBody>
      </p:sp>
    </p:spTree>
    <p:extLst>
      <p:ext uri="{BB962C8B-B14F-4D97-AF65-F5344CB8AC3E}">
        <p14:creationId xmlns:p14="http://schemas.microsoft.com/office/powerpoint/2010/main" val="22635263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6718390-FAEC-4E74-865A-66C82C1FB71E}"/>
              </a:ext>
            </a:extLst>
          </p:cNvPr>
          <p:cNvPicPr>
            <a:picLocks noChangeAspect="1"/>
          </p:cNvPicPr>
          <p:nvPr/>
        </p:nvPicPr>
        <p:blipFill>
          <a:blip r:embed="rId2"/>
          <a:stretch>
            <a:fillRect/>
          </a:stretch>
        </p:blipFill>
        <p:spPr>
          <a:xfrm>
            <a:off x="1000125" y="259245"/>
            <a:ext cx="8362950" cy="5067300"/>
          </a:xfrm>
          <a:prstGeom prst="rect">
            <a:avLst/>
          </a:prstGeom>
        </p:spPr>
      </p:pic>
    </p:spTree>
    <p:extLst>
      <p:ext uri="{BB962C8B-B14F-4D97-AF65-F5344CB8AC3E}">
        <p14:creationId xmlns:p14="http://schemas.microsoft.com/office/powerpoint/2010/main" val="41160597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6F7369-A1BA-4116-AE22-2C62E5CE3D02}"/>
              </a:ext>
            </a:extLst>
          </p:cNvPr>
          <p:cNvPicPr>
            <a:picLocks noChangeAspect="1"/>
          </p:cNvPicPr>
          <p:nvPr/>
        </p:nvPicPr>
        <p:blipFill>
          <a:blip r:embed="rId2"/>
          <a:stretch>
            <a:fillRect/>
          </a:stretch>
        </p:blipFill>
        <p:spPr>
          <a:xfrm>
            <a:off x="2114550" y="1114425"/>
            <a:ext cx="7962900" cy="4629150"/>
          </a:xfrm>
          <a:prstGeom prst="rect">
            <a:avLst/>
          </a:prstGeom>
        </p:spPr>
      </p:pic>
    </p:spTree>
    <p:extLst>
      <p:ext uri="{BB962C8B-B14F-4D97-AF65-F5344CB8AC3E}">
        <p14:creationId xmlns:p14="http://schemas.microsoft.com/office/powerpoint/2010/main" val="2237531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9BCB4B5-56FE-4AEC-BCCA-9D9F557AADFB}"/>
              </a:ext>
            </a:extLst>
          </p:cNvPr>
          <p:cNvPicPr>
            <a:picLocks noChangeAspect="1"/>
          </p:cNvPicPr>
          <p:nvPr/>
        </p:nvPicPr>
        <p:blipFill>
          <a:blip r:embed="rId2"/>
          <a:stretch>
            <a:fillRect/>
          </a:stretch>
        </p:blipFill>
        <p:spPr>
          <a:xfrm>
            <a:off x="321903" y="0"/>
            <a:ext cx="7477125" cy="4733925"/>
          </a:xfrm>
          <a:prstGeom prst="rect">
            <a:avLst/>
          </a:prstGeom>
        </p:spPr>
      </p:pic>
    </p:spTree>
    <p:extLst>
      <p:ext uri="{BB962C8B-B14F-4D97-AF65-F5344CB8AC3E}">
        <p14:creationId xmlns:p14="http://schemas.microsoft.com/office/powerpoint/2010/main" val="16820982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3E640AF-7072-467D-8875-3DD6768B0440}"/>
              </a:ext>
            </a:extLst>
          </p:cNvPr>
          <p:cNvPicPr>
            <a:picLocks noChangeAspect="1"/>
          </p:cNvPicPr>
          <p:nvPr/>
        </p:nvPicPr>
        <p:blipFill>
          <a:blip r:embed="rId2"/>
          <a:stretch>
            <a:fillRect/>
          </a:stretch>
        </p:blipFill>
        <p:spPr>
          <a:xfrm>
            <a:off x="286164" y="132356"/>
            <a:ext cx="8439150" cy="5448300"/>
          </a:xfrm>
          <a:prstGeom prst="rect">
            <a:avLst/>
          </a:prstGeom>
        </p:spPr>
      </p:pic>
    </p:spTree>
    <p:extLst>
      <p:ext uri="{BB962C8B-B14F-4D97-AF65-F5344CB8AC3E}">
        <p14:creationId xmlns:p14="http://schemas.microsoft.com/office/powerpoint/2010/main" val="19212416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B131443-268E-499D-BF73-FCC7CB00AEBA}"/>
              </a:ext>
            </a:extLst>
          </p:cNvPr>
          <p:cNvPicPr>
            <a:picLocks noChangeAspect="1"/>
          </p:cNvPicPr>
          <p:nvPr/>
        </p:nvPicPr>
        <p:blipFill>
          <a:blip r:embed="rId2"/>
          <a:stretch>
            <a:fillRect/>
          </a:stretch>
        </p:blipFill>
        <p:spPr>
          <a:xfrm>
            <a:off x="125937" y="132480"/>
            <a:ext cx="8886825" cy="5591175"/>
          </a:xfrm>
          <a:prstGeom prst="rect">
            <a:avLst/>
          </a:prstGeom>
        </p:spPr>
      </p:pic>
    </p:spTree>
    <p:extLst>
      <p:ext uri="{BB962C8B-B14F-4D97-AF65-F5344CB8AC3E}">
        <p14:creationId xmlns:p14="http://schemas.microsoft.com/office/powerpoint/2010/main" val="3848666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2B144B7-C73F-48F0-9F5D-73B782E62AA0}"/>
              </a:ext>
            </a:extLst>
          </p:cNvPr>
          <p:cNvPicPr>
            <a:picLocks noChangeAspect="1"/>
          </p:cNvPicPr>
          <p:nvPr/>
        </p:nvPicPr>
        <p:blipFill>
          <a:blip r:embed="rId2"/>
          <a:stretch>
            <a:fillRect/>
          </a:stretch>
        </p:blipFill>
        <p:spPr>
          <a:xfrm>
            <a:off x="342154" y="248271"/>
            <a:ext cx="8820150" cy="5248275"/>
          </a:xfrm>
          <a:prstGeom prst="rect">
            <a:avLst/>
          </a:prstGeom>
        </p:spPr>
      </p:pic>
    </p:spTree>
    <p:extLst>
      <p:ext uri="{BB962C8B-B14F-4D97-AF65-F5344CB8AC3E}">
        <p14:creationId xmlns:p14="http://schemas.microsoft.com/office/powerpoint/2010/main" val="17576242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4D024E1-A1F1-446C-8249-C91AD4DEB37F}"/>
              </a:ext>
            </a:extLst>
          </p:cNvPr>
          <p:cNvPicPr>
            <a:picLocks noChangeAspect="1"/>
          </p:cNvPicPr>
          <p:nvPr/>
        </p:nvPicPr>
        <p:blipFill>
          <a:blip r:embed="rId2"/>
          <a:stretch>
            <a:fillRect/>
          </a:stretch>
        </p:blipFill>
        <p:spPr>
          <a:xfrm>
            <a:off x="408622" y="265789"/>
            <a:ext cx="8448675" cy="5276850"/>
          </a:xfrm>
          <a:prstGeom prst="rect">
            <a:avLst/>
          </a:prstGeom>
        </p:spPr>
      </p:pic>
    </p:spTree>
    <p:extLst>
      <p:ext uri="{BB962C8B-B14F-4D97-AF65-F5344CB8AC3E}">
        <p14:creationId xmlns:p14="http://schemas.microsoft.com/office/powerpoint/2010/main" val="4467966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C9213DB-EE30-4943-BDE3-B08C342643C5}"/>
              </a:ext>
            </a:extLst>
          </p:cNvPr>
          <p:cNvPicPr>
            <a:picLocks noChangeAspect="1"/>
          </p:cNvPicPr>
          <p:nvPr/>
        </p:nvPicPr>
        <p:blipFill>
          <a:blip r:embed="rId2"/>
          <a:stretch>
            <a:fillRect/>
          </a:stretch>
        </p:blipFill>
        <p:spPr>
          <a:xfrm>
            <a:off x="63237" y="0"/>
            <a:ext cx="8105775" cy="5172075"/>
          </a:xfrm>
          <a:prstGeom prst="rect">
            <a:avLst/>
          </a:prstGeom>
        </p:spPr>
      </p:pic>
    </p:spTree>
    <p:extLst>
      <p:ext uri="{BB962C8B-B14F-4D97-AF65-F5344CB8AC3E}">
        <p14:creationId xmlns:p14="http://schemas.microsoft.com/office/powerpoint/2010/main" val="27492856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76AE067-1EC0-492E-B628-A49A02554BCF}"/>
              </a:ext>
            </a:extLst>
          </p:cNvPr>
          <p:cNvPicPr>
            <a:picLocks noChangeAspect="1"/>
          </p:cNvPicPr>
          <p:nvPr/>
        </p:nvPicPr>
        <p:blipFill>
          <a:blip r:embed="rId2"/>
          <a:stretch>
            <a:fillRect/>
          </a:stretch>
        </p:blipFill>
        <p:spPr>
          <a:xfrm>
            <a:off x="736448" y="283306"/>
            <a:ext cx="8715375" cy="5305425"/>
          </a:xfrm>
          <a:prstGeom prst="rect">
            <a:avLst/>
          </a:prstGeom>
        </p:spPr>
      </p:pic>
    </p:spTree>
    <p:extLst>
      <p:ext uri="{BB962C8B-B14F-4D97-AF65-F5344CB8AC3E}">
        <p14:creationId xmlns:p14="http://schemas.microsoft.com/office/powerpoint/2010/main" val="29344093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4E657D5-A9A9-42C9-85A3-9428058F7BE8}"/>
              </a:ext>
            </a:extLst>
          </p:cNvPr>
          <p:cNvPicPr>
            <a:picLocks noChangeAspect="1"/>
          </p:cNvPicPr>
          <p:nvPr/>
        </p:nvPicPr>
        <p:blipFill>
          <a:blip r:embed="rId2"/>
          <a:stretch>
            <a:fillRect/>
          </a:stretch>
        </p:blipFill>
        <p:spPr>
          <a:xfrm>
            <a:off x="238787" y="243426"/>
            <a:ext cx="8820150" cy="5162550"/>
          </a:xfrm>
          <a:prstGeom prst="rect">
            <a:avLst/>
          </a:prstGeom>
        </p:spPr>
      </p:pic>
    </p:spTree>
    <p:extLst>
      <p:ext uri="{BB962C8B-B14F-4D97-AF65-F5344CB8AC3E}">
        <p14:creationId xmlns:p14="http://schemas.microsoft.com/office/powerpoint/2010/main" val="241910050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33641</TotalTime>
  <Words>5925</Words>
  <Application>Microsoft Office PowerPoint</Application>
  <PresentationFormat>宽屏</PresentationFormat>
  <Paragraphs>361</Paragraphs>
  <Slides>140</Slides>
  <Notes>22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140</vt:i4>
      </vt:variant>
    </vt:vector>
  </HeadingPairs>
  <TitlesOfParts>
    <vt:vector size="147" baseType="lpstr">
      <vt:lpstr>-apple-system</vt:lpstr>
      <vt:lpstr>-apple-system-font</vt:lpstr>
      <vt:lpstr>Lato</vt: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cp:lastModifiedBy>
  <cp:revision>157</cp:revision>
  <dcterms:created xsi:type="dcterms:W3CDTF">2019-11-19T12:17:48Z</dcterms:created>
  <dcterms:modified xsi:type="dcterms:W3CDTF">2020-01-12T14:31:09Z</dcterms:modified>
</cp:coreProperties>
</file>